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258" r:id="rId4"/>
    <p:sldId id="259" r:id="rId5"/>
    <p:sldId id="260" r:id="rId6"/>
    <p:sldId id="261" r:id="rId7"/>
    <p:sldId id="262" r:id="rId8"/>
    <p:sldId id="263" r:id="rId9"/>
    <p:sldId id="270" r:id="rId10"/>
    <p:sldId id="269"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19" autoAdjust="0"/>
    <p:restoredTop sz="94624" autoAdjust="0"/>
  </p:normalViewPr>
  <p:slideViewPr>
    <p:cSldViewPr>
      <p:cViewPr varScale="1">
        <p:scale>
          <a:sx n="73" d="100"/>
          <a:sy n="73" d="100"/>
        </p:scale>
        <p:origin x="-906" y="-102"/>
      </p:cViewPr>
      <p:guideLst>
        <p:guide orient="horz" pos="2160"/>
        <p:guide pos="2880"/>
      </p:guideLst>
    </p:cSldViewPr>
  </p:slideViewPr>
  <p:outlineViewPr>
    <p:cViewPr>
      <p:scale>
        <a:sx n="33" d="100"/>
        <a:sy n="33" d="100"/>
      </p:scale>
      <p:origin x="0" y="10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C6D974-4BCF-4365-97DD-9D5342853D83}"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C6D974-4BCF-4365-97DD-9D5342853D83}"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6D974-4BCF-4365-97DD-9D5342853D83}"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C6D974-4BCF-4365-97DD-9D5342853D83}"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C6D974-4BCF-4365-97DD-9D5342853D83}" type="datetimeFigureOut">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C6D974-4BCF-4365-97DD-9D5342853D83}" type="datetimeFigureOut">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C6D974-4BCF-4365-97DD-9D5342853D83}" type="datetimeFigureOut">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C6D974-4BCF-4365-97DD-9D5342853D83}"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C6D974-4BCF-4365-97DD-9D5342853D83}"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C6D974-4BCF-4365-97DD-9D5342853D83}"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C6D974-4BCF-4365-97DD-9D5342853D83}"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55264-56ED-4B13-B900-B076873667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C6D974-4BCF-4365-97DD-9D5342853D83}" type="datetimeFigureOut">
              <a:rPr lang="en-US" smtClean="0"/>
              <a:pPr/>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55264-56ED-4B13-B900-B076873667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0"/>
            <a:ext cx="8077200" cy="3200400"/>
          </a:xfrm>
        </p:spPr>
        <p:txBody>
          <a:bodyPr>
            <a:normAutofit fontScale="90000"/>
          </a:bodyPr>
          <a:lstStyle/>
          <a:p>
            <a:pPr algn="l"/>
            <a:r>
              <a:rPr lang="en-US" dirty="0" smtClean="0"/>
              <a:t>UPCOMING MEETING WORKING PARTY ON TROPICAL TUNA(WPTT18TH AND WORKING THE 07</a:t>
            </a:r>
            <a:r>
              <a:rPr lang="en-US" baseline="30000" dirty="0" smtClean="0"/>
              <a:t>TH</a:t>
            </a:r>
            <a:r>
              <a:rPr lang="en-US" dirty="0" smtClean="0"/>
              <a:t> WORKING PARTY ON METHODS(WPM07 </a:t>
            </a:r>
            <a:endParaRPr lang="en-US" dirty="0"/>
          </a:p>
        </p:txBody>
      </p:sp>
      <p:sp>
        <p:nvSpPr>
          <p:cNvPr id="3" name="Subtitle 2"/>
          <p:cNvSpPr>
            <a:spLocks noGrp="1"/>
          </p:cNvSpPr>
          <p:nvPr>
            <p:ph type="subTitle" idx="1"/>
          </p:nvPr>
        </p:nvSpPr>
        <p:spPr>
          <a:xfrm>
            <a:off x="762000" y="4648200"/>
            <a:ext cx="7924800" cy="1981200"/>
          </a:xfrm>
        </p:spPr>
        <p:txBody>
          <a:bodyPr/>
          <a:lstStyle/>
          <a:p>
            <a:pPr algn="l"/>
            <a:r>
              <a:rPr lang="en-US" dirty="0" smtClean="0">
                <a:solidFill>
                  <a:schemeClr val="tx1"/>
                </a:solidFill>
              </a:rPr>
              <a:t>SOMALIA  PAPER</a:t>
            </a:r>
          </a:p>
          <a:p>
            <a:pPr algn="l"/>
            <a:r>
              <a:rPr lang="en-US" dirty="0" smtClean="0">
                <a:solidFill>
                  <a:schemeClr val="tx1"/>
                </a:solidFill>
              </a:rPr>
              <a:t>PROBLEMS FACING SOMALI TUNAS</a:t>
            </a:r>
            <a:endParaRPr lang="en-US" dirty="0">
              <a:solidFill>
                <a:schemeClr val="tx1"/>
              </a:solidFill>
            </a:endParaRPr>
          </a:p>
        </p:txBody>
      </p:sp>
      <p:pic>
        <p:nvPicPr>
          <p:cNvPr id="1026"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380999"/>
            <a:ext cx="1600200" cy="12954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73162"/>
          </a:xfrm>
        </p:spPr>
        <p:txBody>
          <a:bodyPr>
            <a:normAutofit fontScale="90000"/>
          </a:bodyPr>
          <a:lstStyle/>
          <a:p>
            <a:r>
              <a:rPr lang="en-US" dirty="0" smtClean="0">
                <a:latin typeface="New roman"/>
              </a:rPr>
              <a:t>FEDERAL REPUBLIC OF SOMALIA</a:t>
            </a:r>
            <a:endParaRPr lang="en-US" dirty="0">
              <a:latin typeface="New roman"/>
            </a:endParaRPr>
          </a:p>
        </p:txBody>
      </p:sp>
      <p:pic>
        <p:nvPicPr>
          <p:cNvPr id="4" name="Content Placeholder 3" descr="Political Map of Somalia"/>
          <p:cNvPicPr>
            <a:picLocks noGrp="1"/>
          </p:cNvPicPr>
          <p:nvPr>
            <p:ph idx="1"/>
          </p:nvPr>
        </p:nvPicPr>
        <p:blipFill>
          <a:blip r:embed="rId2" cstate="print">
            <a:lum bright="-10000" contrast="11000"/>
          </a:blip>
          <a:srcRect/>
          <a:stretch>
            <a:fillRect/>
          </a:stretch>
        </p:blipFill>
        <p:spPr bwMode="auto">
          <a:xfrm>
            <a:off x="990600" y="1371600"/>
            <a:ext cx="3657600" cy="5486400"/>
          </a:xfrm>
          <a:prstGeom prst="rect">
            <a:avLst/>
          </a:prstGeom>
          <a:noFill/>
          <a:ln w="9525">
            <a:noFill/>
            <a:miter lim="800000"/>
            <a:headEnd/>
            <a:tailEnd/>
          </a:ln>
        </p:spPr>
      </p:pic>
      <p:pic>
        <p:nvPicPr>
          <p:cNvPr id="6" name="Picture 2" descr="C:\Users\ACER\AppData\Local\Microsoft\Windows\Temporary Internet Files\Content.IE5\AGPQYW4E\Animated-Flag-Somalia[1].gif"/>
          <p:cNvPicPr>
            <a:picLocks noChangeAspect="1" noChangeArrowheads="1" noCrop="1"/>
          </p:cNvPicPr>
          <p:nvPr/>
        </p:nvPicPr>
        <p:blipFill>
          <a:blip r:embed="rId3"/>
          <a:srcRect/>
          <a:stretch>
            <a:fillRect/>
          </a:stretch>
        </p:blipFill>
        <p:spPr bwMode="auto">
          <a:xfrm>
            <a:off x="4495800" y="1371600"/>
            <a:ext cx="4648200" cy="4876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229600" cy="990600"/>
          </a:xfrm>
        </p:spPr>
        <p:txBody>
          <a:bodyPr>
            <a:normAutofit/>
          </a:bodyPr>
          <a:lstStyle/>
          <a:p>
            <a:r>
              <a:rPr lang="en-US" dirty="0" smtClean="0">
                <a:latin typeface="New roman"/>
              </a:rPr>
              <a:t> INTRODUCTION</a:t>
            </a:r>
            <a:endParaRPr lang="en-US" dirty="0">
              <a:latin typeface="New roman"/>
            </a:endParaRPr>
          </a:p>
        </p:txBody>
      </p:sp>
      <p:sp>
        <p:nvSpPr>
          <p:cNvPr id="3" name="Content Placeholder 2"/>
          <p:cNvSpPr>
            <a:spLocks noGrp="1"/>
          </p:cNvSpPr>
          <p:nvPr>
            <p:ph idx="1"/>
          </p:nvPr>
        </p:nvSpPr>
        <p:spPr>
          <a:xfrm>
            <a:off x="152400" y="1676400"/>
            <a:ext cx="8991600" cy="4876800"/>
          </a:xfrm>
        </p:spPr>
        <p:txBody>
          <a:bodyPr>
            <a:normAutofit lnSpcReduction="10000"/>
          </a:bodyPr>
          <a:lstStyle/>
          <a:p>
            <a:pPr>
              <a:buNone/>
            </a:pPr>
            <a:endParaRPr lang="en-US" sz="3000" b="1" dirty="0" smtClean="0">
              <a:latin typeface="New roman"/>
            </a:endParaRPr>
          </a:p>
          <a:p>
            <a:r>
              <a:rPr lang="en-US" sz="3000" b="1" dirty="0" smtClean="0">
                <a:latin typeface="New roman"/>
              </a:rPr>
              <a:t>So</a:t>
            </a:r>
            <a:r>
              <a:rPr lang="en-US" sz="3000" dirty="0" smtClean="0">
                <a:latin typeface="New roman"/>
              </a:rPr>
              <a:t>malia </a:t>
            </a:r>
            <a:r>
              <a:rPr lang="en-US" sz="3000" dirty="0">
                <a:latin typeface="New roman"/>
              </a:rPr>
              <a:t>is currently recovering from 25 years of civil wars and anarchy which halted functioning of all government institutions including the fishery </a:t>
            </a:r>
            <a:r>
              <a:rPr lang="en-US" sz="3000" dirty="0" smtClean="0">
                <a:latin typeface="New roman"/>
              </a:rPr>
              <a:t>sector</a:t>
            </a:r>
          </a:p>
          <a:p>
            <a:r>
              <a:rPr lang="en-US" sz="3000" dirty="0" smtClean="0">
                <a:latin typeface="New roman"/>
              </a:rPr>
              <a:t>Somalia has longest coastline of Africa of over 3300km.  Despite that no fishery researches were conducted in Somali waters, it is believed to be rich of fishery resources specially tuna and tuna-like fish species in the coastal, EEZ area and beyond</a:t>
            </a:r>
            <a:endParaRPr lang="en-US" sz="3000" dirty="0">
              <a:latin typeface="New roman"/>
            </a:endParaRPr>
          </a:p>
        </p:txBody>
      </p:sp>
      <p:pic>
        <p:nvPicPr>
          <p:cNvPr id="4"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914400" y="381000"/>
            <a:ext cx="1538993" cy="100584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629400"/>
          </a:xfrm>
        </p:spPr>
        <p:txBody>
          <a:bodyPr>
            <a:normAutofit/>
          </a:bodyPr>
          <a:lstStyle/>
          <a:p>
            <a:endParaRPr lang="en-US" sz="3000" dirty="0" smtClean="0">
              <a:latin typeface="New roman"/>
            </a:endParaRPr>
          </a:p>
          <a:p>
            <a:endParaRPr lang="en-US" sz="3000" dirty="0" smtClean="0">
              <a:latin typeface="New roman"/>
            </a:endParaRPr>
          </a:p>
          <a:p>
            <a:r>
              <a:rPr lang="en-US" sz="3000" dirty="0" smtClean="0">
                <a:latin typeface="New roman"/>
              </a:rPr>
              <a:t>The Somali fishing is governed by monsoon winds. They are southwest and northeast monsoons,  during the southwest monsoon (April-September), the Somali current flows northwards along the coast of Africa. In the northeast monsoon (October-March) the Somali current reverses and flows southwards. These current cause seasonal      changes influenced by southwest and northeast monsoons</a:t>
            </a:r>
            <a:endParaRPr lang="en-US" sz="3000" dirty="0"/>
          </a:p>
        </p:txBody>
      </p:sp>
      <p:pic>
        <p:nvPicPr>
          <p:cNvPr id="5"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0"/>
            <a:ext cx="1538993" cy="1005840"/>
          </a:xfrm>
          <a:prstGeom prst="rect">
            <a:avLst/>
          </a:prstGeom>
          <a:noFill/>
        </p:spPr>
      </p:pic>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https://upload.wikimedia.org/wikipedia/commons/d/d5/Indian_Ocean_Gyre.png"/>
          <p:cNvPicPr>
            <a:picLocks noGrp="1"/>
          </p:cNvPicPr>
          <p:nvPr>
            <p:ph idx="1"/>
          </p:nvPr>
        </p:nvPicPr>
        <p:blipFill>
          <a:blip r:embed="rId2"/>
          <a:srcRect/>
          <a:stretch>
            <a:fillRect/>
          </a:stretch>
        </p:blipFill>
        <p:spPr bwMode="auto">
          <a:xfrm>
            <a:off x="0" y="228600"/>
            <a:ext cx="8915400" cy="6324600"/>
          </a:xfrm>
          <a:prstGeom prst="rect">
            <a:avLst/>
          </a:prstGeom>
          <a:noFill/>
          <a:ln w="9525">
            <a:noFill/>
            <a:miter lim="800000"/>
            <a:headEnd/>
            <a:tailEnd/>
          </a:ln>
        </p:spPr>
      </p:pic>
      <p:pic>
        <p:nvPicPr>
          <p:cNvPr id="4" name="Picture 2" descr="C:\Users\ACER\AppData\Local\Microsoft\Windows\Temporary Internet Files\Content.IE5\AGPQYW4E\Animated-Flag-Somalia[1].gif"/>
          <p:cNvPicPr>
            <a:picLocks noChangeAspect="1" noChangeArrowheads="1" noCrop="1"/>
          </p:cNvPicPr>
          <p:nvPr/>
        </p:nvPicPr>
        <p:blipFill>
          <a:blip r:embed="rId3"/>
          <a:srcRect/>
          <a:stretch>
            <a:fillRect/>
          </a:stretch>
        </p:blipFill>
        <p:spPr bwMode="auto">
          <a:xfrm>
            <a:off x="-152400" y="381000"/>
            <a:ext cx="1538993" cy="100584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0"/>
            <a:ext cx="8915400" cy="6629400"/>
          </a:xfrm>
        </p:spPr>
        <p:txBody>
          <a:bodyPr>
            <a:noAutofit/>
          </a:bodyPr>
          <a:lstStyle/>
          <a:p>
            <a:endParaRPr lang="en-US" sz="2800" dirty="0" smtClean="0">
              <a:latin typeface="New roman"/>
            </a:endParaRPr>
          </a:p>
          <a:p>
            <a:endParaRPr lang="en-US" sz="2800" dirty="0" smtClean="0">
              <a:latin typeface="New roman"/>
            </a:endParaRPr>
          </a:p>
          <a:p>
            <a:r>
              <a:rPr lang="en-US" sz="2800" dirty="0" smtClean="0">
                <a:latin typeface="New roman"/>
              </a:rPr>
              <a:t>The Somali </a:t>
            </a:r>
            <a:r>
              <a:rPr lang="en-US" sz="2800" dirty="0" smtClean="0">
                <a:latin typeface="New roman"/>
              </a:rPr>
              <a:t>Current, </a:t>
            </a:r>
            <a:r>
              <a:rPr lang="en-US" sz="2800" dirty="0" smtClean="0">
                <a:latin typeface="New roman"/>
              </a:rPr>
              <a:t>being the fastest </a:t>
            </a:r>
            <a:r>
              <a:rPr lang="en-US" sz="2800" dirty="0" smtClean="0">
                <a:latin typeface="New roman"/>
              </a:rPr>
              <a:t>and </a:t>
            </a:r>
            <a:r>
              <a:rPr lang="en-US" sz="2800" dirty="0" smtClean="0">
                <a:latin typeface="New roman"/>
              </a:rPr>
              <a:t>strongest current in the world </a:t>
            </a:r>
            <a:r>
              <a:rPr lang="en-US" sz="2800" dirty="0" smtClean="0">
                <a:latin typeface="New roman"/>
              </a:rPr>
              <a:t>reaches the speeds </a:t>
            </a:r>
            <a:r>
              <a:rPr lang="en-US" sz="2800" dirty="0" smtClean="0">
                <a:latin typeface="New roman"/>
              </a:rPr>
              <a:t>of about 7 knots (8 miles [13 km] per hour</a:t>
            </a:r>
            <a:r>
              <a:rPr lang="en-US" sz="2800" dirty="0" smtClean="0">
                <a:latin typeface="New roman"/>
              </a:rPr>
              <a:t>).</a:t>
            </a:r>
            <a:r>
              <a:rPr lang="en-US" sz="2800" dirty="0" smtClean="0"/>
              <a:t> </a:t>
            </a:r>
          </a:p>
          <a:p>
            <a:pPr>
              <a:buNone/>
            </a:pPr>
            <a:r>
              <a:rPr lang="en-US" sz="2800" dirty="0" smtClean="0">
                <a:latin typeface="New roman"/>
              </a:rPr>
              <a:t> This huge fast moving water create upwelling, upwelling generates and makes ocean very rich by bring rich cool nutrient water from the ocean bottom to the surface and replaces the warm depleted water. The world’s upwelling places characterize to support the world’s largest fish stocks specially pelagic fish such as anchovies and sardines, these small pelagic fish attract and support large pelagic fish like tunas and tuna-like fish species. This phenomenon make Somali Indian Ocean water the richest place in southern Indian Ocean</a:t>
            </a:r>
            <a:endParaRPr lang="en-US" sz="2800" dirty="0">
              <a:latin typeface="New roman"/>
            </a:endParaRPr>
          </a:p>
        </p:txBody>
      </p:sp>
      <p:pic>
        <p:nvPicPr>
          <p:cNvPr id="3"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152400" y="0"/>
            <a:ext cx="1538993" cy="9144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descr="C:\Users\ACER\Documents\Upwelling_current_at_the_Somali_coast_during_Southwest_Monsoon.png"/>
          <p:cNvPicPr>
            <a:picLocks noGrp="1"/>
          </p:cNvPicPr>
          <p:nvPr>
            <p:ph idx="1"/>
          </p:nvPr>
        </p:nvPicPr>
        <p:blipFill>
          <a:blip r:embed="rId2"/>
          <a:srcRect/>
          <a:stretch>
            <a:fillRect/>
          </a:stretch>
        </p:blipFill>
        <p:spPr bwMode="auto">
          <a:xfrm>
            <a:off x="0" y="1219200"/>
            <a:ext cx="4648200" cy="5257800"/>
          </a:xfrm>
          <a:prstGeom prst="rect">
            <a:avLst/>
          </a:prstGeom>
          <a:noFill/>
          <a:ln w="9525">
            <a:noFill/>
            <a:miter lim="800000"/>
            <a:headEnd/>
            <a:tailEnd/>
          </a:ln>
        </p:spPr>
      </p:pic>
      <p:pic>
        <p:nvPicPr>
          <p:cNvPr id="10" name="Picture 9" descr="https://upload.wikimedia.org/wikipedia/commons/2/22/"/>
          <p:cNvPicPr/>
          <p:nvPr/>
        </p:nvPicPr>
        <p:blipFill>
          <a:blip r:embed="rId3"/>
          <a:srcRect/>
          <a:stretch>
            <a:fillRect/>
          </a:stretch>
        </p:blipFill>
        <p:spPr bwMode="auto">
          <a:xfrm>
            <a:off x="4724400" y="1066800"/>
            <a:ext cx="4267200" cy="5486400"/>
          </a:xfrm>
          <a:prstGeom prst="rect">
            <a:avLst/>
          </a:prstGeom>
          <a:noFill/>
          <a:ln w="9525">
            <a:noFill/>
            <a:miter lim="800000"/>
            <a:headEnd/>
            <a:tailEnd/>
          </a:ln>
        </p:spPr>
      </p:pic>
      <p:pic>
        <p:nvPicPr>
          <p:cNvPr id="4" name="Picture 2" descr="C:\Users\ACER\AppData\Local\Microsoft\Windows\Temporary Internet Files\Content.IE5\AGPQYW4E\Animated-Flag-Somalia[1].gif"/>
          <p:cNvPicPr>
            <a:picLocks noChangeAspect="1" noChangeArrowheads="1" noCrop="1"/>
          </p:cNvPicPr>
          <p:nvPr/>
        </p:nvPicPr>
        <p:blipFill>
          <a:blip r:embed="rId4"/>
          <a:srcRect/>
          <a:stretch>
            <a:fillRect/>
          </a:stretch>
        </p:blipFill>
        <p:spPr bwMode="auto">
          <a:xfrm>
            <a:off x="0" y="0"/>
            <a:ext cx="1538993" cy="1219200"/>
          </a:xfrm>
          <a:prstGeom prst="rect">
            <a:avLst/>
          </a:prstGeom>
          <a:noFill/>
        </p:spPr>
      </p:pic>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CER\Documents\somali current map.png"/>
          <p:cNvPicPr>
            <a:picLocks noGrp="1"/>
          </p:cNvPicPr>
          <p:nvPr>
            <p:ph idx="1"/>
          </p:nvPr>
        </p:nvPicPr>
        <p:blipFill>
          <a:blip r:embed="rId2"/>
          <a:stretch>
            <a:fillRect/>
          </a:stretch>
        </p:blipFill>
        <p:spPr bwMode="auto">
          <a:xfrm>
            <a:off x="1171062" y="1600200"/>
            <a:ext cx="6801876" cy="4525963"/>
          </a:xfrm>
          <a:prstGeom prst="rect">
            <a:avLst/>
          </a:prstGeom>
          <a:noFill/>
          <a:ln w="9525">
            <a:noFill/>
            <a:miter lim="800000"/>
            <a:headEnd/>
            <a:tailEnd/>
          </a:ln>
        </p:spPr>
      </p:pic>
      <p:pic>
        <p:nvPicPr>
          <p:cNvPr id="3" name="Picture 2" descr="C:\Users\ACER\AppData\Local\Microsoft\Windows\Temporary Internet Files\Content.IE5\AGPQYW4E\Animated-Flag-Somalia[1].gif"/>
          <p:cNvPicPr>
            <a:picLocks noChangeAspect="1" noChangeArrowheads="1" noCrop="1"/>
          </p:cNvPicPr>
          <p:nvPr/>
        </p:nvPicPr>
        <p:blipFill>
          <a:blip r:embed="rId3"/>
          <a:srcRect/>
          <a:stretch>
            <a:fillRect/>
          </a:stretch>
        </p:blipFill>
        <p:spPr bwMode="auto">
          <a:xfrm>
            <a:off x="0" y="0"/>
            <a:ext cx="1538993" cy="1295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534400" cy="6126163"/>
          </a:xfrm>
        </p:spPr>
        <p:txBody>
          <a:bodyPr>
            <a:normAutofit fontScale="85000" lnSpcReduction="10000"/>
          </a:bodyPr>
          <a:lstStyle/>
          <a:p>
            <a:endParaRPr lang="en-US" sz="3200" dirty="0" smtClean="0">
              <a:latin typeface="New roman"/>
            </a:endParaRPr>
          </a:p>
          <a:p>
            <a:endParaRPr lang="en-US" sz="3200" dirty="0" smtClean="0">
              <a:latin typeface="New roman"/>
            </a:endParaRPr>
          </a:p>
          <a:p>
            <a:endParaRPr lang="en-US" sz="3200" dirty="0" smtClean="0">
              <a:latin typeface="New roman"/>
            </a:endParaRPr>
          </a:p>
          <a:p>
            <a:r>
              <a:rPr lang="en-US" sz="3200" dirty="0" smtClean="0">
                <a:latin typeface="New roman"/>
              </a:rPr>
              <a:t>Regardless of this richness Somalia and Somali fisheries remained poor because of the followings:</a:t>
            </a:r>
          </a:p>
          <a:p>
            <a:pPr lvl="0"/>
            <a:r>
              <a:rPr lang="en-US" sz="3200" dirty="0" smtClean="0">
                <a:latin typeface="New roman"/>
              </a:rPr>
              <a:t>Lack of proper technology</a:t>
            </a:r>
          </a:p>
          <a:p>
            <a:pPr lvl="0"/>
            <a:r>
              <a:rPr lang="en-US" sz="3200" dirty="0" smtClean="0">
                <a:latin typeface="New roman"/>
              </a:rPr>
              <a:t>Lack of industrial fishing fleet operating high seas</a:t>
            </a:r>
          </a:p>
          <a:p>
            <a:pPr lvl="0"/>
            <a:r>
              <a:rPr lang="en-US" sz="3200" dirty="0" smtClean="0">
                <a:latin typeface="New roman"/>
              </a:rPr>
              <a:t>Poor management</a:t>
            </a:r>
          </a:p>
          <a:p>
            <a:pPr lvl="0"/>
            <a:r>
              <a:rPr lang="en-US" sz="3200" dirty="0" smtClean="0">
                <a:latin typeface="New roman"/>
              </a:rPr>
              <a:t>Lack of means defending our resources</a:t>
            </a:r>
          </a:p>
          <a:p>
            <a:pPr lvl="0"/>
            <a:r>
              <a:rPr lang="en-US" sz="3200" dirty="0" smtClean="0">
                <a:latin typeface="New roman"/>
              </a:rPr>
              <a:t>Lack of investment</a:t>
            </a:r>
          </a:p>
          <a:p>
            <a:pPr lvl="0"/>
            <a:r>
              <a:rPr lang="en-US" sz="3200" dirty="0" smtClean="0">
                <a:latin typeface="New roman"/>
              </a:rPr>
              <a:t>Poor security </a:t>
            </a:r>
          </a:p>
          <a:p>
            <a:r>
              <a:rPr lang="en-US" dirty="0" smtClean="0">
                <a:latin typeface="Enew roman scpirt "/>
              </a:rPr>
              <a:t/>
            </a:r>
            <a:br>
              <a:rPr lang="en-US" dirty="0" smtClean="0">
                <a:latin typeface="Enew roman scpirt "/>
              </a:rPr>
            </a:br>
            <a:endParaRPr lang="en-US" dirty="0"/>
          </a:p>
        </p:txBody>
      </p:sp>
      <p:pic>
        <p:nvPicPr>
          <p:cNvPr id="4"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0"/>
            <a:ext cx="1538993" cy="1295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543800" cy="914400"/>
          </a:xfrm>
        </p:spPr>
        <p:txBody>
          <a:bodyPr>
            <a:normAutofit fontScale="90000"/>
          </a:bodyPr>
          <a:lstStyle/>
          <a:p>
            <a:r>
              <a:rPr lang="en-US" sz="3600" dirty="0" smtClean="0">
                <a:latin typeface="New roman"/>
              </a:rPr>
              <a:t>Problems facing Somalia tunas and tuna- like tuna fishes  </a:t>
            </a:r>
            <a:endParaRPr lang="en-US" sz="3600" dirty="0">
              <a:latin typeface="New roman"/>
            </a:endParaRPr>
          </a:p>
        </p:txBody>
      </p:sp>
      <p:sp>
        <p:nvSpPr>
          <p:cNvPr id="3" name="Content Placeholder 2"/>
          <p:cNvSpPr>
            <a:spLocks noGrp="1"/>
          </p:cNvSpPr>
          <p:nvPr>
            <p:ph idx="1"/>
          </p:nvPr>
        </p:nvSpPr>
        <p:spPr>
          <a:xfrm>
            <a:off x="0" y="1295400"/>
            <a:ext cx="8991600" cy="5410200"/>
          </a:xfrm>
        </p:spPr>
        <p:txBody>
          <a:bodyPr>
            <a:normAutofit lnSpcReduction="10000"/>
          </a:bodyPr>
          <a:lstStyle/>
          <a:p>
            <a:pPr lvl="0"/>
            <a:r>
              <a:rPr lang="en-US" sz="3000" dirty="0" smtClean="0">
                <a:latin typeface="New roman"/>
              </a:rPr>
              <a:t>Illegal, unregulated and unreported fishing activities in Somali waters from neighboring and distant water fishing vessels</a:t>
            </a:r>
          </a:p>
          <a:p>
            <a:r>
              <a:rPr lang="en-US" sz="3000" dirty="0" smtClean="0">
                <a:latin typeface="New roman"/>
              </a:rPr>
              <a:t>Somalis don't even know the current situation of their tunas.</a:t>
            </a:r>
          </a:p>
          <a:p>
            <a:pPr lvl="0">
              <a:buNone/>
            </a:pPr>
            <a:r>
              <a:rPr lang="en-US" sz="3000" dirty="0" smtClean="0">
                <a:latin typeface="New roman"/>
              </a:rPr>
              <a:t>    Somali don't known to whom the Somali tunas and tuna like fishes belongs to, because its free for all.</a:t>
            </a:r>
          </a:p>
          <a:p>
            <a:r>
              <a:rPr lang="en-US" sz="3000" dirty="0" smtClean="0">
                <a:latin typeface="New roman"/>
              </a:rPr>
              <a:t>The Somali like and are willing to protect its resources and environment  but is lacking the mechanisms of doing these</a:t>
            </a:r>
            <a:r>
              <a:rPr lang="en-US" dirty="0" smtClean="0">
                <a:latin typeface="New roman"/>
              </a:rPr>
              <a:t>.</a:t>
            </a:r>
          </a:p>
          <a:p>
            <a:endParaRPr lang="en-US" dirty="0"/>
          </a:p>
        </p:txBody>
      </p:sp>
      <p:pic>
        <p:nvPicPr>
          <p:cNvPr id="4"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0"/>
            <a:ext cx="1752599" cy="1295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144000" cy="5562600"/>
          </a:xfrm>
        </p:spPr>
        <p:txBody>
          <a:bodyPr>
            <a:noAutofit/>
          </a:bodyPr>
          <a:lstStyle/>
          <a:p>
            <a:pPr lvl="0">
              <a:buNone/>
            </a:pPr>
            <a:endParaRPr lang="en-US" sz="3600" dirty="0" smtClean="0">
              <a:latin typeface="New roman"/>
            </a:endParaRPr>
          </a:p>
          <a:p>
            <a:pPr lvl="0"/>
            <a:r>
              <a:rPr lang="en-US" sz="3600" dirty="0" smtClean="0">
                <a:latin typeface="New roman"/>
              </a:rPr>
              <a:t>No </a:t>
            </a:r>
            <a:r>
              <a:rPr lang="en-US" sz="3600" dirty="0">
                <a:latin typeface="New roman"/>
              </a:rPr>
              <a:t>data </a:t>
            </a:r>
            <a:r>
              <a:rPr lang="en-US" sz="3000" dirty="0">
                <a:latin typeface="New roman"/>
              </a:rPr>
              <a:t>collection</a:t>
            </a:r>
          </a:p>
          <a:p>
            <a:pPr lvl="0"/>
            <a:r>
              <a:rPr lang="en-US" sz="3600" dirty="0">
                <a:latin typeface="New roman"/>
              </a:rPr>
              <a:t>L</a:t>
            </a:r>
            <a:r>
              <a:rPr lang="en-US" sz="3600" dirty="0" smtClean="0">
                <a:latin typeface="New roman"/>
              </a:rPr>
              <a:t>ack </a:t>
            </a:r>
            <a:r>
              <a:rPr lang="en-US" sz="3600" dirty="0">
                <a:latin typeface="New roman"/>
              </a:rPr>
              <a:t>of </a:t>
            </a:r>
            <a:r>
              <a:rPr lang="en-US" sz="3000" dirty="0">
                <a:latin typeface="New roman"/>
              </a:rPr>
              <a:t>surveillance</a:t>
            </a:r>
            <a:r>
              <a:rPr lang="en-US" sz="3600" dirty="0">
                <a:latin typeface="New roman"/>
              </a:rPr>
              <a:t>, monitoring and control (</a:t>
            </a:r>
            <a:r>
              <a:rPr lang="en-US" sz="3600" dirty="0" err="1">
                <a:latin typeface="New roman"/>
              </a:rPr>
              <a:t>mcs</a:t>
            </a:r>
            <a:r>
              <a:rPr lang="en-US" sz="3600" dirty="0">
                <a:latin typeface="New roman"/>
              </a:rPr>
              <a:t>) for </a:t>
            </a:r>
            <a:r>
              <a:rPr lang="en-US" sz="3000" dirty="0">
                <a:latin typeface="New roman"/>
              </a:rPr>
              <a:t>coastal</a:t>
            </a:r>
            <a:r>
              <a:rPr lang="en-US" sz="3600" dirty="0">
                <a:latin typeface="New roman"/>
              </a:rPr>
              <a:t> and industrial fishing</a:t>
            </a:r>
          </a:p>
          <a:p>
            <a:pPr lvl="0"/>
            <a:r>
              <a:rPr lang="en-US" sz="3600" dirty="0" smtClean="0">
                <a:latin typeface="New roman"/>
              </a:rPr>
              <a:t>Establishment </a:t>
            </a:r>
            <a:r>
              <a:rPr lang="en-US" sz="3600" dirty="0">
                <a:latin typeface="New roman"/>
              </a:rPr>
              <a:t>of </a:t>
            </a:r>
            <a:r>
              <a:rPr lang="en-US" sz="3600" dirty="0" smtClean="0">
                <a:latin typeface="New roman"/>
              </a:rPr>
              <a:t>Somali </a:t>
            </a:r>
            <a:r>
              <a:rPr lang="en-US" sz="3600" dirty="0">
                <a:latin typeface="New roman"/>
              </a:rPr>
              <a:t>fishery authority is not yet finalized</a:t>
            </a:r>
          </a:p>
        </p:txBody>
      </p:sp>
      <p:pic>
        <p:nvPicPr>
          <p:cNvPr id="6"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0"/>
            <a:ext cx="1538993" cy="10058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915400" cy="6477000"/>
          </a:xfrm>
        </p:spPr>
        <p:txBody>
          <a:bodyPr>
            <a:normAutofit/>
          </a:bodyPr>
          <a:lstStyle/>
          <a:p>
            <a:endParaRPr lang="en-US" sz="4400" dirty="0" smtClean="0">
              <a:latin typeface="New roman"/>
            </a:endParaRPr>
          </a:p>
          <a:p>
            <a:endParaRPr lang="en-US" sz="4400" dirty="0" smtClean="0">
              <a:latin typeface="New roman"/>
            </a:endParaRPr>
          </a:p>
          <a:p>
            <a:r>
              <a:rPr lang="en-US" sz="4400" dirty="0" smtClean="0">
                <a:latin typeface="New roman"/>
              </a:rPr>
              <a:t>THANK VERY MUCH FOR ATTENTION</a:t>
            </a:r>
          </a:p>
          <a:p>
            <a:pPr>
              <a:buNone/>
            </a:pPr>
            <a:endParaRPr lang="en-US" sz="4400" dirty="0" smtClean="0">
              <a:latin typeface="New roman"/>
            </a:endParaRPr>
          </a:p>
          <a:p>
            <a:endParaRPr lang="en-US" sz="4400" dirty="0">
              <a:latin typeface="New roman"/>
            </a:endParaRPr>
          </a:p>
          <a:p>
            <a:r>
              <a:rPr lang="en-US" sz="4400" dirty="0" smtClean="0">
                <a:latin typeface="New roman"/>
              </a:rPr>
              <a:t>ENG. ABDI ALI YARE</a:t>
            </a:r>
            <a:endParaRPr lang="en-US" sz="4400" dirty="0">
              <a:latin typeface="New roman"/>
            </a:endParaRPr>
          </a:p>
        </p:txBody>
      </p:sp>
      <p:pic>
        <p:nvPicPr>
          <p:cNvPr id="5" name="Picture 2" descr="C:\Users\ACER\AppData\Local\Microsoft\Windows\Temporary Internet Files\Content.IE5\AGPQYW4E\Animated-Flag-Somalia[1].gif"/>
          <p:cNvPicPr>
            <a:picLocks noChangeAspect="1" noChangeArrowheads="1" noCrop="1"/>
          </p:cNvPicPr>
          <p:nvPr/>
        </p:nvPicPr>
        <p:blipFill>
          <a:blip r:embed="rId2"/>
          <a:srcRect/>
          <a:stretch>
            <a:fillRect/>
          </a:stretch>
        </p:blipFill>
        <p:spPr bwMode="auto">
          <a:xfrm>
            <a:off x="0" y="0"/>
            <a:ext cx="1371600" cy="100584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TotalTime>
  <Words>341</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UPCOMING MEETING WORKING PARTY ON TROPICAL TUNA(WPTT18TH AND WORKING THE 07TH WORKING PARTY ON METHODS(WPM07 </vt:lpstr>
      <vt:lpstr>FEDERAL REPUBLIC OF SOMALIA</vt:lpstr>
      <vt:lpstr> INTRODUCTION</vt:lpstr>
      <vt:lpstr>Slide 4</vt:lpstr>
      <vt:lpstr>Slide 5</vt:lpstr>
      <vt:lpstr>Slide 6</vt:lpstr>
      <vt:lpstr>Slide 7</vt:lpstr>
      <vt:lpstr>Slide 8</vt:lpstr>
      <vt:lpstr>Slide 9</vt:lpstr>
      <vt:lpstr>Problems facing Somalia tunas and tuna- like tuna fishes  </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ACER</cp:lastModifiedBy>
  <cp:revision>54</cp:revision>
  <dcterms:created xsi:type="dcterms:W3CDTF">2016-10-25T12:53:42Z</dcterms:created>
  <dcterms:modified xsi:type="dcterms:W3CDTF">2016-11-02T06:54:16Z</dcterms:modified>
</cp:coreProperties>
</file>