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0" r:id="rId28"/>
    <p:sldId id="283" r:id="rId29"/>
    <p:sldId id="284" r:id="rId30"/>
    <p:sldId id="285" r:id="rId31"/>
    <p:sldId id="286" r:id="rId32"/>
    <p:sldId id="288" r:id="rId33"/>
    <p:sldId id="287" r:id="rId34"/>
    <p:sldId id="290" r:id="rId35"/>
    <p:sldId id="291" r:id="rId36"/>
    <p:sldId id="289" r:id="rId37"/>
    <p:sldId id="295" r:id="rId38"/>
    <p:sldId id="293" r:id="rId39"/>
    <p:sldId id="292" r:id="rId40"/>
    <p:sldId id="294" r:id="rId41"/>
    <p:sldId id="300" r:id="rId42"/>
    <p:sldId id="303" r:id="rId43"/>
    <p:sldId id="296" r:id="rId44"/>
    <p:sldId id="297" r:id="rId45"/>
    <p:sldId id="298" r:id="rId46"/>
    <p:sldId id="299" r:id="rId47"/>
    <p:sldId id="301" r:id="rId48"/>
    <p:sldId id="302" r:id="rId49"/>
    <p:sldId id="304" r:id="rId50"/>
    <p:sldId id="306" r:id="rId51"/>
    <p:sldId id="305" r:id="rId52"/>
    <p:sldId id="307" r:id="rId53"/>
    <p:sldId id="308" r:id="rId54"/>
    <p:sldId id="311" r:id="rId55"/>
    <p:sldId id="312" r:id="rId56"/>
    <p:sldId id="310" r:id="rId57"/>
    <p:sldId id="309"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98" d="100"/>
          <a:sy n="98" d="100"/>
        </p:scale>
        <p:origin x="24" y="-2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Z"/>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27EED075-CB90-4946-A6EC-9E311D522F4E}" type="datetimeFigureOut">
              <a:rPr lang="en-NZ" smtClean="0"/>
              <a:t>19/07/2016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3221087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27EED075-CB90-4946-A6EC-9E311D522F4E}" type="datetimeFigureOut">
              <a:rPr lang="en-NZ" smtClean="0"/>
              <a:t>19/07/2016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2410137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27EED075-CB90-4946-A6EC-9E311D522F4E}" type="datetimeFigureOut">
              <a:rPr lang="en-NZ" smtClean="0"/>
              <a:t>19/07/2016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282357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27EED075-CB90-4946-A6EC-9E311D522F4E}" type="datetimeFigureOut">
              <a:rPr lang="en-NZ" smtClean="0"/>
              <a:t>19/07/2016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4083535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EED075-CB90-4946-A6EC-9E311D522F4E}" type="datetimeFigureOut">
              <a:rPr lang="en-NZ" smtClean="0"/>
              <a:t>19/07/2016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2693853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27EED075-CB90-4946-A6EC-9E311D522F4E}" type="datetimeFigureOut">
              <a:rPr lang="en-NZ" smtClean="0"/>
              <a:t>19/07/2016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4150400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NZ"/>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27EED075-CB90-4946-A6EC-9E311D522F4E}" type="datetimeFigureOut">
              <a:rPr lang="en-NZ" smtClean="0"/>
              <a:t>19/07/2016</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2091046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27EED075-CB90-4946-A6EC-9E311D522F4E}" type="datetimeFigureOut">
              <a:rPr lang="en-NZ" smtClean="0"/>
              <a:t>19/07/2016</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158481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ED075-CB90-4946-A6EC-9E311D522F4E}" type="datetimeFigureOut">
              <a:rPr lang="en-NZ" smtClean="0"/>
              <a:t>19/07/2016</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386123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EED075-CB90-4946-A6EC-9E311D522F4E}" type="datetimeFigureOut">
              <a:rPr lang="en-NZ" smtClean="0"/>
              <a:t>19/07/2016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460969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EED075-CB90-4946-A6EC-9E311D522F4E}" type="datetimeFigureOut">
              <a:rPr lang="en-NZ" smtClean="0"/>
              <a:t>19/07/2016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8F01F61-0501-489C-8771-D02B7ECF56B8}" type="slidenum">
              <a:rPr lang="en-NZ" smtClean="0"/>
              <a:t>‹#›</a:t>
            </a:fld>
            <a:endParaRPr lang="en-NZ"/>
          </a:p>
        </p:txBody>
      </p:sp>
    </p:spTree>
    <p:extLst>
      <p:ext uri="{BB962C8B-B14F-4D97-AF65-F5344CB8AC3E}">
        <p14:creationId xmlns:p14="http://schemas.microsoft.com/office/powerpoint/2010/main" val="2931215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ED075-CB90-4946-A6EC-9E311D522F4E}" type="datetimeFigureOut">
              <a:rPr lang="en-NZ" smtClean="0"/>
              <a:t>19/07/2016</a:t>
            </a:fld>
            <a:endParaRPr lang="en-N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01F61-0501-489C-8771-D02B7ECF56B8}" type="slidenum">
              <a:rPr lang="en-NZ" smtClean="0"/>
              <a:t>‹#›</a:t>
            </a:fld>
            <a:endParaRPr lang="en-NZ"/>
          </a:p>
        </p:txBody>
      </p:sp>
    </p:spTree>
    <p:extLst>
      <p:ext uri="{BB962C8B-B14F-4D97-AF65-F5344CB8AC3E}">
        <p14:creationId xmlns:p14="http://schemas.microsoft.com/office/powerpoint/2010/main" val="38645567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NZ" dirty="0"/>
              <a:t>Stock assessment of Indian Ocean albacore tuna using Stock Synthesis (WP25)</a:t>
            </a:r>
          </a:p>
        </p:txBody>
      </p:sp>
      <p:sp>
        <p:nvSpPr>
          <p:cNvPr id="3" name="Subtitle 2"/>
          <p:cNvSpPr>
            <a:spLocks noGrp="1"/>
          </p:cNvSpPr>
          <p:nvPr>
            <p:ph type="subTitle" idx="1"/>
          </p:nvPr>
        </p:nvSpPr>
        <p:spPr/>
        <p:txBody>
          <a:bodyPr/>
          <a:lstStyle/>
          <a:p>
            <a:r>
              <a:rPr lang="en-NZ" sz="2800" dirty="0"/>
              <a:t>Adam Langley &amp; Simon Hoyle</a:t>
            </a:r>
          </a:p>
          <a:p>
            <a:r>
              <a:rPr lang="en-NZ" dirty="0"/>
              <a:t>WPTmT06 18-21 July 2016</a:t>
            </a:r>
          </a:p>
          <a:p>
            <a:r>
              <a:rPr lang="en-NZ" dirty="0"/>
              <a:t>Shanghai, People’s Republic of China</a:t>
            </a:r>
          </a:p>
        </p:txBody>
      </p:sp>
    </p:spTree>
    <p:extLst>
      <p:ext uri="{BB962C8B-B14F-4D97-AF65-F5344CB8AC3E}">
        <p14:creationId xmlns:p14="http://schemas.microsoft.com/office/powerpoint/2010/main" val="4118389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8773" y="216845"/>
            <a:ext cx="10515600" cy="8046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Longline CPUE indices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7259" y="0"/>
            <a:ext cx="6234455" cy="6858000"/>
          </a:xfrm>
          <a:prstGeom prst="rect">
            <a:avLst/>
          </a:prstGeom>
        </p:spPr>
      </p:pic>
      <p:sp>
        <p:nvSpPr>
          <p:cNvPr id="4" name="TextBox 3"/>
          <p:cNvSpPr txBox="1"/>
          <p:nvPr/>
        </p:nvSpPr>
        <p:spPr>
          <a:xfrm>
            <a:off x="543697" y="1326292"/>
            <a:ext cx="4728519" cy="3754874"/>
          </a:xfrm>
          <a:prstGeom prst="rect">
            <a:avLst/>
          </a:prstGeom>
          <a:noFill/>
        </p:spPr>
        <p:txBody>
          <a:bodyPr wrap="square" rtlCol="0">
            <a:spAutoFit/>
          </a:bodyPr>
          <a:lstStyle/>
          <a:p>
            <a:r>
              <a:rPr lang="en-NZ" sz="2000" dirty="0"/>
              <a:t>Main observations:</a:t>
            </a:r>
          </a:p>
          <a:p>
            <a:pPr marL="285750" indent="-285750">
              <a:buFont typeface="Arial" panose="020B0604020202020204" pitchFamily="34" charset="0"/>
              <a:buChar char="•"/>
            </a:pPr>
            <a:r>
              <a:rPr lang="en-NZ" sz="2000" dirty="0"/>
              <a:t>Sparse series of indices from NE (R2).</a:t>
            </a:r>
          </a:p>
          <a:p>
            <a:pPr marL="285750" indent="-285750">
              <a:buFont typeface="Arial" panose="020B0604020202020204" pitchFamily="34" charset="0"/>
              <a:buChar char="•"/>
            </a:pPr>
            <a:r>
              <a:rPr lang="en-NZ" sz="2000" dirty="0"/>
              <a:t>Broadly comparable trends in CPUE for SW (R3) and SE (R4) up to mid 2000s.</a:t>
            </a:r>
          </a:p>
          <a:p>
            <a:pPr marL="285750" indent="-285750">
              <a:buFont typeface="Arial" panose="020B0604020202020204" pitchFamily="34" charset="0"/>
              <a:buChar char="•"/>
            </a:pPr>
            <a:r>
              <a:rPr lang="en-NZ" sz="2000" dirty="0"/>
              <a:t>Contradictory CPUE trends for NE compared to SW and SE.</a:t>
            </a:r>
          </a:p>
          <a:p>
            <a:pPr marL="285750" indent="-285750">
              <a:buFont typeface="Arial" panose="020B0604020202020204" pitchFamily="34" charset="0"/>
              <a:buChar char="•"/>
            </a:pPr>
            <a:r>
              <a:rPr lang="en-NZ" sz="2000" dirty="0"/>
              <a:t>Recent large increase in SE not evident in SW.</a:t>
            </a:r>
          </a:p>
          <a:p>
            <a:pPr marL="285750" indent="-285750">
              <a:buFont typeface="Arial" panose="020B0604020202020204" pitchFamily="34" charset="0"/>
              <a:buChar char="•"/>
            </a:pPr>
            <a:r>
              <a:rPr lang="en-NZ" sz="2000" dirty="0"/>
              <a:t>High variation in SW and SE CPUE indices, partly attributable to seasonal variation in the performance of the fisheries.</a:t>
            </a:r>
          </a:p>
          <a:p>
            <a:endParaRPr lang="en-NZ" sz="2000" dirty="0"/>
          </a:p>
        </p:txBody>
      </p:sp>
    </p:spTree>
    <p:extLst>
      <p:ext uri="{BB962C8B-B14F-4D97-AF65-F5344CB8AC3E}">
        <p14:creationId xmlns:p14="http://schemas.microsoft.com/office/powerpoint/2010/main" val="3648006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8773" y="216845"/>
            <a:ext cx="10515600" cy="8046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Drift Net CPUE indices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39795" y="436605"/>
            <a:ext cx="5448127" cy="5993027"/>
          </a:xfrm>
          <a:prstGeom prst="rect">
            <a:avLst/>
          </a:prstGeom>
        </p:spPr>
      </p:pic>
      <p:sp>
        <p:nvSpPr>
          <p:cNvPr id="4" name="TextBox 3"/>
          <p:cNvSpPr txBox="1"/>
          <p:nvPr/>
        </p:nvSpPr>
        <p:spPr>
          <a:xfrm>
            <a:off x="788773" y="1604478"/>
            <a:ext cx="4557584" cy="3970318"/>
          </a:xfrm>
          <a:prstGeom prst="rect">
            <a:avLst/>
          </a:prstGeom>
          <a:noFill/>
        </p:spPr>
        <p:txBody>
          <a:bodyPr wrap="square" rtlCol="0">
            <a:spAutoFit/>
          </a:bodyPr>
          <a:lstStyle/>
          <a:p>
            <a:r>
              <a:rPr lang="en-NZ" dirty="0"/>
              <a:t>From:</a:t>
            </a:r>
          </a:p>
          <a:p>
            <a:endParaRPr lang="en-NZ" dirty="0"/>
          </a:p>
          <a:p>
            <a:r>
              <a:rPr lang="en-US" dirty="0"/>
              <a:t>Chang, S., H. Liu (1995). Adjusted Indian Ocean albacore CPUE series of Taiwanese longline and drift net fisheries. </a:t>
            </a:r>
            <a:r>
              <a:rPr lang="en-US" u="sng" dirty="0"/>
              <a:t>Sixth session of the Expert Consultations on Indian Ocean tunas, Colombo, Sri Lanka 25–29 September 1995</a:t>
            </a:r>
            <a:r>
              <a:rPr lang="en-US" dirty="0"/>
              <a:t>. </a:t>
            </a:r>
            <a:r>
              <a:rPr lang="en-US" b="1" dirty="0"/>
              <a:t>IOTC-1995-EC602-26.</a:t>
            </a:r>
            <a:endParaRPr lang="en-NZ" dirty="0"/>
          </a:p>
          <a:p>
            <a:endParaRPr lang="en-NZ" dirty="0"/>
          </a:p>
          <a:p>
            <a:r>
              <a:rPr lang="en-NZ" dirty="0"/>
              <a:t>Indices represent juvenile component of population.</a:t>
            </a:r>
          </a:p>
          <a:p>
            <a:endParaRPr lang="en-NZ" dirty="0"/>
          </a:p>
          <a:p>
            <a:r>
              <a:rPr lang="en-NZ" dirty="0"/>
              <a:t>Reliability of CPUE indices as indices of relative abundance unknown.</a:t>
            </a:r>
          </a:p>
          <a:p>
            <a:endParaRPr lang="en-NZ" dirty="0"/>
          </a:p>
        </p:txBody>
      </p:sp>
    </p:spTree>
    <p:extLst>
      <p:ext uri="{BB962C8B-B14F-4D97-AF65-F5344CB8AC3E}">
        <p14:creationId xmlns:p14="http://schemas.microsoft.com/office/powerpoint/2010/main" val="4260212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04648"/>
          </a:xfrm>
        </p:spPr>
        <p:txBody>
          <a:bodyPr/>
          <a:lstStyle/>
          <a:p>
            <a:r>
              <a:rPr lang="en-NZ" dirty="0"/>
              <a:t>Longline length composition data</a:t>
            </a:r>
          </a:p>
        </p:txBody>
      </p:sp>
      <p:sp>
        <p:nvSpPr>
          <p:cNvPr id="3" name="Content Placeholder 2"/>
          <p:cNvSpPr>
            <a:spLocks noGrp="1"/>
          </p:cNvSpPr>
          <p:nvPr>
            <p:ph idx="1"/>
          </p:nvPr>
        </p:nvSpPr>
        <p:spPr>
          <a:xfrm>
            <a:off x="838200" y="1400432"/>
            <a:ext cx="10515600" cy="5074509"/>
          </a:xfrm>
        </p:spPr>
        <p:txBody>
          <a:bodyPr>
            <a:normAutofit fontScale="92500" lnSpcReduction="20000"/>
          </a:bodyPr>
          <a:lstStyle/>
          <a:p>
            <a:r>
              <a:rPr lang="en-NZ" dirty="0"/>
              <a:t>Analysis of LL LF data from each region by fleet.</a:t>
            </a:r>
          </a:p>
          <a:p>
            <a:r>
              <a:rPr lang="en-NZ" dirty="0"/>
              <a:t>Restricted LF data set to be from (core) area of the main ALB LL fishery (in each region).</a:t>
            </a:r>
          </a:p>
          <a:p>
            <a:r>
              <a:rPr lang="en-NZ" dirty="0"/>
              <a:t>Core Area data means that LF data (and selectivity) are more consistent with fishery catch and CPUE indices.</a:t>
            </a:r>
          </a:p>
          <a:p>
            <a:r>
              <a:rPr lang="en-NZ" dirty="0"/>
              <a:t>Restriction to core area removed JP LL LF data from NE region. The JP samples were comprised on much larger fish.</a:t>
            </a:r>
          </a:p>
          <a:p>
            <a:r>
              <a:rPr lang="en-NZ" dirty="0"/>
              <a:t>Core Area restriction in NW and SW regions removed LF data from Other LL fleets. </a:t>
            </a:r>
          </a:p>
          <a:p>
            <a:r>
              <a:rPr lang="en-NZ" dirty="0"/>
              <a:t>Core Area criteria did not substantially change LF data set from SE region.</a:t>
            </a:r>
          </a:p>
          <a:p>
            <a:r>
              <a:rPr lang="en-NZ" dirty="0"/>
              <a:t>Core Area criteria removed some of variation amongst fleets but some persistent differences.</a:t>
            </a:r>
          </a:p>
          <a:p>
            <a:r>
              <a:rPr lang="en-NZ" dirty="0"/>
              <a:t>The increase in lengths sampled by TWLL from early 2000s persists in Core Area data set, especially from SW region. However, the larger fish size is consistent with the JP LF data from the earlier period.   </a:t>
            </a:r>
          </a:p>
        </p:txBody>
      </p:sp>
    </p:spTree>
    <p:extLst>
      <p:ext uri="{BB962C8B-B14F-4D97-AF65-F5344CB8AC3E}">
        <p14:creationId xmlns:p14="http://schemas.microsoft.com/office/powerpoint/2010/main" val="2079665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706" y="74140"/>
            <a:ext cx="6186617" cy="3977311"/>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1605" y="121141"/>
            <a:ext cx="6040395" cy="3883307"/>
          </a:xfrm>
          <a:prstGeom prst="rect">
            <a:avLst/>
          </a:prstGeom>
        </p:spPr>
      </p:pic>
      <p:sp>
        <p:nvSpPr>
          <p:cNvPr id="4" name="TextBox 3"/>
          <p:cNvSpPr txBox="1"/>
          <p:nvPr/>
        </p:nvSpPr>
        <p:spPr>
          <a:xfrm>
            <a:off x="988541" y="4506097"/>
            <a:ext cx="10322010" cy="1200329"/>
          </a:xfrm>
          <a:prstGeom prst="rect">
            <a:avLst/>
          </a:prstGeom>
          <a:noFill/>
        </p:spPr>
        <p:txBody>
          <a:bodyPr wrap="square" rtlCol="0">
            <a:spAutoFit/>
          </a:bodyPr>
          <a:lstStyle/>
          <a:p>
            <a:r>
              <a:rPr lang="en-NZ" dirty="0"/>
              <a:t>Restriction to core area removed some JP LL LF data from NW region and recent data from a range of other fleets. </a:t>
            </a:r>
          </a:p>
          <a:p>
            <a:endParaRPr lang="en-NZ" dirty="0"/>
          </a:p>
          <a:p>
            <a:r>
              <a:rPr lang="en-NZ" dirty="0"/>
              <a:t>Temporal trends persist in Core LF data. Temporal trends are broadly consistent with the NE region.</a:t>
            </a:r>
          </a:p>
          <a:p>
            <a:r>
              <a:rPr lang="en-NZ" dirty="0"/>
              <a:t>Variation between successive samples.  </a:t>
            </a:r>
          </a:p>
        </p:txBody>
      </p:sp>
    </p:spTree>
    <p:extLst>
      <p:ext uri="{BB962C8B-B14F-4D97-AF65-F5344CB8AC3E}">
        <p14:creationId xmlns:p14="http://schemas.microsoft.com/office/powerpoint/2010/main" val="2703898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531" y="152369"/>
            <a:ext cx="6028037" cy="387536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165" y="152369"/>
            <a:ext cx="6072835" cy="3904162"/>
          </a:xfrm>
          <a:prstGeom prst="rect">
            <a:avLst/>
          </a:prstGeom>
        </p:spPr>
      </p:pic>
      <p:sp>
        <p:nvSpPr>
          <p:cNvPr id="4" name="TextBox 3"/>
          <p:cNvSpPr txBox="1"/>
          <p:nvPr/>
        </p:nvSpPr>
        <p:spPr>
          <a:xfrm>
            <a:off x="988541" y="4506097"/>
            <a:ext cx="10322010" cy="1200329"/>
          </a:xfrm>
          <a:prstGeom prst="rect">
            <a:avLst/>
          </a:prstGeom>
          <a:noFill/>
        </p:spPr>
        <p:txBody>
          <a:bodyPr wrap="square" rtlCol="0">
            <a:spAutoFit/>
          </a:bodyPr>
          <a:lstStyle/>
          <a:p>
            <a:r>
              <a:rPr lang="en-NZ" dirty="0"/>
              <a:t>Restriction to core area removed JP LL LF data from NE region. The JP samples were comprised on much larger fish.</a:t>
            </a:r>
          </a:p>
          <a:p>
            <a:endParaRPr lang="en-NZ" dirty="0"/>
          </a:p>
          <a:p>
            <a:r>
              <a:rPr lang="en-NZ" dirty="0"/>
              <a:t>Temporal trends persist in Core LF data. Temporal trends are broadly consistent with the NW region.</a:t>
            </a:r>
          </a:p>
          <a:p>
            <a:r>
              <a:rPr lang="en-NZ" dirty="0"/>
              <a:t>High degree of variation between successive samples.  </a:t>
            </a:r>
          </a:p>
        </p:txBody>
      </p:sp>
    </p:spTree>
    <p:extLst>
      <p:ext uri="{BB962C8B-B14F-4D97-AF65-F5344CB8AC3E}">
        <p14:creationId xmlns:p14="http://schemas.microsoft.com/office/powerpoint/2010/main" val="2429429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865" y="1"/>
            <a:ext cx="6048097" cy="3888258"/>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5281" y="1"/>
            <a:ext cx="6176719" cy="3970948"/>
          </a:xfrm>
          <a:prstGeom prst="rect">
            <a:avLst/>
          </a:prstGeom>
        </p:spPr>
      </p:pic>
      <p:sp>
        <p:nvSpPr>
          <p:cNvPr id="4" name="TextBox 3"/>
          <p:cNvSpPr txBox="1"/>
          <p:nvPr/>
        </p:nvSpPr>
        <p:spPr>
          <a:xfrm>
            <a:off x="947351" y="4333103"/>
            <a:ext cx="10387914" cy="1200329"/>
          </a:xfrm>
          <a:prstGeom prst="rect">
            <a:avLst/>
          </a:prstGeom>
          <a:noFill/>
        </p:spPr>
        <p:txBody>
          <a:bodyPr wrap="square" rtlCol="0">
            <a:spAutoFit/>
          </a:bodyPr>
          <a:lstStyle/>
          <a:p>
            <a:r>
              <a:rPr lang="en-NZ" dirty="0"/>
              <a:t>Core Area restriction in SW region removed LF data from Other LL fleets.</a:t>
            </a:r>
          </a:p>
          <a:p>
            <a:endParaRPr lang="en-NZ" dirty="0"/>
          </a:p>
          <a:p>
            <a:r>
              <a:rPr lang="en-NZ" dirty="0"/>
              <a:t>The increase in lengths sampled by TWLL from early 2000s persists in Core Area data set, especially from SW region. However, the larger fish size is consistent with the JP LF data from the earlier period.</a:t>
            </a:r>
          </a:p>
        </p:txBody>
      </p:sp>
    </p:spTree>
    <p:extLst>
      <p:ext uri="{BB962C8B-B14F-4D97-AF65-F5344CB8AC3E}">
        <p14:creationId xmlns:p14="http://schemas.microsoft.com/office/powerpoint/2010/main" val="2171004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676" y="0"/>
            <a:ext cx="6202347" cy="398742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9227" y="25578"/>
            <a:ext cx="6122773" cy="3936267"/>
          </a:xfrm>
          <a:prstGeom prst="rect">
            <a:avLst/>
          </a:prstGeom>
        </p:spPr>
      </p:pic>
      <p:sp>
        <p:nvSpPr>
          <p:cNvPr id="4" name="TextBox 3"/>
          <p:cNvSpPr txBox="1"/>
          <p:nvPr/>
        </p:nvSpPr>
        <p:spPr>
          <a:xfrm>
            <a:off x="1738184" y="4481384"/>
            <a:ext cx="8690919" cy="923330"/>
          </a:xfrm>
          <a:prstGeom prst="rect">
            <a:avLst/>
          </a:prstGeom>
          <a:noFill/>
        </p:spPr>
        <p:txBody>
          <a:bodyPr wrap="square" rtlCol="0">
            <a:spAutoFit/>
          </a:bodyPr>
          <a:lstStyle/>
          <a:p>
            <a:r>
              <a:rPr lang="en-NZ" dirty="0"/>
              <a:t>Core Area criteria did not substantially change LF data set from SE region.</a:t>
            </a:r>
          </a:p>
          <a:p>
            <a:endParaRPr lang="en-NZ" dirty="0"/>
          </a:p>
          <a:p>
            <a:r>
              <a:rPr lang="en-NZ" dirty="0"/>
              <a:t>Some general temporal trends in the length data set and considerable variation amongst sample.</a:t>
            </a:r>
          </a:p>
        </p:txBody>
      </p:sp>
    </p:spTree>
    <p:extLst>
      <p:ext uri="{BB962C8B-B14F-4D97-AF65-F5344CB8AC3E}">
        <p14:creationId xmlns:p14="http://schemas.microsoft.com/office/powerpoint/2010/main" val="2392331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783" y="200369"/>
            <a:ext cx="3750276" cy="911740"/>
          </a:xfrm>
        </p:spPr>
        <p:txBody>
          <a:bodyPr/>
          <a:lstStyle/>
          <a:p>
            <a:r>
              <a:rPr lang="en-NZ" dirty="0"/>
              <a:t>LL LF data</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9998" y="0"/>
            <a:ext cx="4937516" cy="6858000"/>
          </a:xfrm>
          <a:prstGeom prst="rect">
            <a:avLst/>
          </a:prstGeom>
        </p:spPr>
      </p:pic>
      <p:sp>
        <p:nvSpPr>
          <p:cNvPr id="4" name="TextBox 3"/>
          <p:cNvSpPr txBox="1"/>
          <p:nvPr/>
        </p:nvSpPr>
        <p:spPr>
          <a:xfrm>
            <a:off x="576648" y="1441623"/>
            <a:ext cx="5667679" cy="4801314"/>
          </a:xfrm>
          <a:prstGeom prst="rect">
            <a:avLst/>
          </a:prstGeom>
          <a:noFill/>
        </p:spPr>
        <p:txBody>
          <a:bodyPr wrap="square" rtlCol="0">
            <a:spAutoFit/>
          </a:bodyPr>
          <a:lstStyle/>
          <a:p>
            <a:r>
              <a:rPr lang="en-NZ" dirty="0"/>
              <a:t>Generally larger fish in the Northern LL fisheries and broadly similar temporal trends in average length.</a:t>
            </a:r>
          </a:p>
          <a:p>
            <a:endParaRPr lang="en-NZ" dirty="0"/>
          </a:p>
          <a:p>
            <a:r>
              <a:rPr lang="en-NZ" dirty="0"/>
              <a:t>Generally smaller fish in the Southern LL fisheries. Temporal variation in SE not evident in SW.</a:t>
            </a:r>
          </a:p>
          <a:p>
            <a:endParaRPr lang="en-NZ" dirty="0"/>
          </a:p>
          <a:p>
            <a:r>
              <a:rPr lang="en-NZ" dirty="0"/>
              <a:t>High variation in average length for each data set. Indicates high degree of sampling error.</a:t>
            </a:r>
          </a:p>
          <a:p>
            <a:endParaRPr lang="en-NZ" dirty="0"/>
          </a:p>
          <a:p>
            <a:r>
              <a:rPr lang="en-NZ" dirty="0"/>
              <a:t>Systematic trends in size data may relate to changes in targeting behaviour (selectivity), changes in availability of smaller fish (selectivity) and/or high sampling error and/or sampling bias.</a:t>
            </a:r>
          </a:p>
          <a:p>
            <a:endParaRPr lang="en-NZ" dirty="0"/>
          </a:p>
          <a:p>
            <a:r>
              <a:rPr lang="en-NZ" dirty="0"/>
              <a:t>Large fish caught in PS fishery (NW region). Trends in average size are broadly consistent with (larger) trends in the NW LL fishery.</a:t>
            </a:r>
          </a:p>
          <a:p>
            <a:endParaRPr lang="en-NZ" dirty="0"/>
          </a:p>
        </p:txBody>
      </p:sp>
    </p:spTree>
    <p:extLst>
      <p:ext uri="{BB962C8B-B14F-4D97-AF65-F5344CB8AC3E}">
        <p14:creationId xmlns:p14="http://schemas.microsoft.com/office/powerpoint/2010/main" val="2192887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052" y="0"/>
            <a:ext cx="4937516"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393" y="0"/>
            <a:ext cx="4937516" cy="6858000"/>
          </a:xfrm>
          <a:prstGeom prst="rect">
            <a:avLst/>
          </a:prstGeom>
        </p:spPr>
      </p:pic>
    </p:spTree>
    <p:extLst>
      <p:ext uri="{BB962C8B-B14F-4D97-AF65-F5344CB8AC3E}">
        <p14:creationId xmlns:p14="http://schemas.microsoft.com/office/powerpoint/2010/main" val="1304026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18832"/>
          </a:xfrm>
        </p:spPr>
        <p:txBody>
          <a:bodyPr/>
          <a:lstStyle/>
          <a:p>
            <a:r>
              <a:rPr lang="en-NZ" dirty="0"/>
              <a:t>Biological parameters</a:t>
            </a:r>
          </a:p>
        </p:txBody>
      </p:sp>
      <p:sp>
        <p:nvSpPr>
          <p:cNvPr id="3" name="Content Placeholder 2"/>
          <p:cNvSpPr>
            <a:spLocks noGrp="1"/>
          </p:cNvSpPr>
          <p:nvPr>
            <p:ph idx="1"/>
          </p:nvPr>
        </p:nvSpPr>
        <p:spPr>
          <a:xfrm>
            <a:off x="838200" y="1532238"/>
            <a:ext cx="10515600" cy="4644725"/>
          </a:xfrm>
        </p:spPr>
        <p:txBody>
          <a:bodyPr/>
          <a:lstStyle/>
          <a:p>
            <a:r>
              <a:rPr lang="en-NZ" dirty="0"/>
              <a:t>Equivalent to base values used in previous ALB assessment (Hoyle et al 2014).</a:t>
            </a:r>
          </a:p>
          <a:p>
            <a:r>
              <a:rPr lang="en-NZ" dirty="0"/>
              <a:t>Natural mortality base 0.3 (hybrid and low = 0.221).</a:t>
            </a:r>
          </a:p>
          <a:p>
            <a:r>
              <a:rPr lang="en-NZ" dirty="0"/>
              <a:t>Growth – North Pacific sex specific (Chen et al 2012).</a:t>
            </a:r>
          </a:p>
          <a:p>
            <a:r>
              <a:rPr lang="en-NZ" dirty="0"/>
              <a:t>L-</a:t>
            </a:r>
            <a:r>
              <a:rPr lang="en-NZ" dirty="0" err="1"/>
              <a:t>Wt</a:t>
            </a:r>
            <a:r>
              <a:rPr lang="en-NZ" dirty="0"/>
              <a:t> relationship.</a:t>
            </a:r>
          </a:p>
          <a:p>
            <a:r>
              <a:rPr lang="en-NZ" dirty="0"/>
              <a:t>Maturity OGIVE (Farley et al 2013, 2014).</a:t>
            </a:r>
          </a:p>
          <a:p>
            <a:r>
              <a:rPr lang="en-NZ" dirty="0"/>
              <a:t>BH SRR steepness 0.8 (0.7, 0.9).</a:t>
            </a:r>
          </a:p>
          <a:p>
            <a:r>
              <a:rPr lang="en-NZ" dirty="0"/>
              <a:t>All parameters are fixed in assessment model. </a:t>
            </a:r>
          </a:p>
        </p:txBody>
      </p:sp>
    </p:spTree>
    <p:extLst>
      <p:ext uri="{BB962C8B-B14F-4D97-AF65-F5344CB8AC3E}">
        <p14:creationId xmlns:p14="http://schemas.microsoft.com/office/powerpoint/2010/main" val="2101065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Introduction</a:t>
            </a:r>
          </a:p>
        </p:txBody>
      </p:sp>
      <p:sp>
        <p:nvSpPr>
          <p:cNvPr id="3" name="Content Placeholder 2"/>
          <p:cNvSpPr>
            <a:spLocks noGrp="1"/>
          </p:cNvSpPr>
          <p:nvPr>
            <p:ph idx="1"/>
          </p:nvPr>
        </p:nvSpPr>
        <p:spPr>
          <a:xfrm>
            <a:off x="838200" y="1563624"/>
            <a:ext cx="11003280" cy="5020056"/>
          </a:xfrm>
        </p:spPr>
        <p:txBody>
          <a:bodyPr>
            <a:normAutofit lnSpcReduction="10000"/>
          </a:bodyPr>
          <a:lstStyle/>
          <a:p>
            <a:r>
              <a:rPr lang="en-NZ" dirty="0"/>
              <a:t>Stock Synthesis (SS) applied to conduct 2014 IO ALB assessment (Hoyle et al 2014).</a:t>
            </a:r>
          </a:p>
          <a:p>
            <a:r>
              <a:rPr lang="en-NZ" dirty="0"/>
              <a:t>SS statistical age-structured population model software (</a:t>
            </a:r>
            <a:r>
              <a:rPr lang="en-NZ" dirty="0" err="1"/>
              <a:t>Methot</a:t>
            </a:r>
            <a:r>
              <a:rPr lang="en-NZ" dirty="0"/>
              <a:t>). Spatial structure.</a:t>
            </a:r>
          </a:p>
          <a:p>
            <a:r>
              <a:rPr lang="en-NZ" dirty="0"/>
              <a:t>WPTmT05 management advice based on SS results and results from ASPM (Matsumoto et al 2014). </a:t>
            </a:r>
          </a:p>
          <a:p>
            <a:r>
              <a:rPr lang="en-NZ" dirty="0"/>
              <a:t>Previous assessment sensitive to treatment of CPUE indices (JP or TW).</a:t>
            </a:r>
          </a:p>
          <a:p>
            <a:r>
              <a:rPr lang="en-NZ" dirty="0"/>
              <a:t>New project to derive CPUE indices from combined JP, TW, KR logsheet data (Hoyle et al 2016).</a:t>
            </a:r>
          </a:p>
          <a:p>
            <a:r>
              <a:rPr lang="en-NZ" dirty="0"/>
              <a:t>Langley contracted by FAO/IOTC to undertake ALB assessment using SS.</a:t>
            </a:r>
          </a:p>
          <a:p>
            <a:r>
              <a:rPr lang="en-NZ" dirty="0"/>
              <a:t>Specific TOR for project based on recommendations from WPTmT05 and review of previous SS assessment by A. </a:t>
            </a:r>
            <a:r>
              <a:rPr lang="en-NZ" dirty="0" err="1"/>
              <a:t>Fonteneau</a:t>
            </a:r>
            <a:r>
              <a:rPr lang="en-NZ" dirty="0"/>
              <a:t>.</a:t>
            </a:r>
          </a:p>
        </p:txBody>
      </p:sp>
    </p:spTree>
    <p:extLst>
      <p:ext uri="{BB962C8B-B14F-4D97-AF65-F5344CB8AC3E}">
        <p14:creationId xmlns:p14="http://schemas.microsoft.com/office/powerpoint/2010/main" val="1171865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Natural mortality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55042" y="510745"/>
            <a:ext cx="5696465" cy="5696465"/>
          </a:xfrm>
          <a:prstGeom prst="rect">
            <a:avLst/>
          </a:prstGeom>
        </p:spPr>
      </p:pic>
      <p:sp>
        <p:nvSpPr>
          <p:cNvPr id="4" name="TextBox 3"/>
          <p:cNvSpPr txBox="1"/>
          <p:nvPr/>
        </p:nvSpPr>
        <p:spPr>
          <a:xfrm>
            <a:off x="351692" y="2074985"/>
            <a:ext cx="5108331" cy="1477328"/>
          </a:xfrm>
          <a:prstGeom prst="rect">
            <a:avLst/>
          </a:prstGeom>
          <a:noFill/>
        </p:spPr>
        <p:txBody>
          <a:bodyPr wrap="square" rtlCol="0">
            <a:spAutoFit/>
          </a:bodyPr>
          <a:lstStyle/>
          <a:p>
            <a:r>
              <a:rPr lang="en-GB" dirty="0"/>
              <a:t>A lower value of 0.2207 was applied as sensitivity; the alternative level of natural mortality corresponds to a maximum age of about 20 years compared to the maximum age observed in any ocean, of 15 years from the South Pacific.</a:t>
            </a:r>
            <a:endParaRPr lang="en-US" dirty="0"/>
          </a:p>
        </p:txBody>
      </p:sp>
    </p:spTree>
    <p:extLst>
      <p:ext uri="{BB962C8B-B14F-4D97-AF65-F5344CB8AC3E}">
        <p14:creationId xmlns:p14="http://schemas.microsoft.com/office/powerpoint/2010/main" val="39785750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Growth function</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0567" y="1027906"/>
            <a:ext cx="6519223" cy="5014787"/>
          </a:xfrm>
          <a:prstGeom prst="rect">
            <a:avLst/>
          </a:prstGeom>
        </p:spPr>
      </p:pic>
      <p:sp>
        <p:nvSpPr>
          <p:cNvPr id="4" name="TextBox 3"/>
          <p:cNvSpPr txBox="1"/>
          <p:nvPr/>
        </p:nvSpPr>
        <p:spPr>
          <a:xfrm>
            <a:off x="683741" y="2026508"/>
            <a:ext cx="3583459" cy="2246769"/>
          </a:xfrm>
          <a:prstGeom prst="rect">
            <a:avLst/>
          </a:prstGeom>
          <a:noFill/>
        </p:spPr>
        <p:txBody>
          <a:bodyPr wrap="square" rtlCol="0">
            <a:spAutoFit/>
          </a:bodyPr>
          <a:lstStyle/>
          <a:p>
            <a:r>
              <a:rPr lang="en-NZ" sz="2000" dirty="0"/>
              <a:t>Variation of length-at-age assuming constant CV of 0.10 about mean length.</a:t>
            </a:r>
          </a:p>
          <a:p>
            <a:endParaRPr lang="en-NZ" sz="2000" dirty="0"/>
          </a:p>
          <a:p>
            <a:r>
              <a:rPr lang="en-NZ" sz="2000" dirty="0"/>
              <a:t>No new information about growth for IO albacore, but new project established by IOTC.</a:t>
            </a:r>
          </a:p>
        </p:txBody>
      </p:sp>
    </p:spTree>
    <p:extLst>
      <p:ext uri="{BB962C8B-B14F-4D97-AF65-F5344CB8AC3E}">
        <p14:creationId xmlns:p14="http://schemas.microsoft.com/office/powerpoint/2010/main" val="36241300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Maturity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9786" y="813533"/>
            <a:ext cx="6754041" cy="5195416"/>
          </a:xfrm>
          <a:prstGeom prst="rect">
            <a:avLst/>
          </a:prstGeom>
        </p:spPr>
      </p:pic>
      <p:sp>
        <p:nvSpPr>
          <p:cNvPr id="13" name="TextBox 12"/>
          <p:cNvSpPr txBox="1"/>
          <p:nvPr/>
        </p:nvSpPr>
        <p:spPr>
          <a:xfrm>
            <a:off x="606669" y="2083777"/>
            <a:ext cx="3420208" cy="923330"/>
          </a:xfrm>
          <a:prstGeom prst="rect">
            <a:avLst/>
          </a:prstGeom>
          <a:noFill/>
        </p:spPr>
        <p:txBody>
          <a:bodyPr wrap="square" rtlCol="0">
            <a:spAutoFit/>
          </a:bodyPr>
          <a:lstStyle/>
          <a:p>
            <a:r>
              <a:rPr lang="en-NZ" dirty="0"/>
              <a:t>Based on Farley et al 2013, 2014</a:t>
            </a:r>
          </a:p>
          <a:p>
            <a:endParaRPr lang="en-NZ" dirty="0"/>
          </a:p>
          <a:p>
            <a:endParaRPr lang="en-US" dirty="0"/>
          </a:p>
        </p:txBody>
      </p:sp>
    </p:spTree>
    <p:extLst>
      <p:ext uri="{BB962C8B-B14F-4D97-AF65-F5344CB8AC3E}">
        <p14:creationId xmlns:p14="http://schemas.microsoft.com/office/powerpoint/2010/main" val="3522088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Preliminary modelling – spatial structure</a:t>
            </a:r>
          </a:p>
        </p:txBody>
      </p:sp>
      <p:sp>
        <p:nvSpPr>
          <p:cNvPr id="3" name="Content Placeholder 2"/>
          <p:cNvSpPr>
            <a:spLocks noGrp="1"/>
          </p:cNvSpPr>
          <p:nvPr>
            <p:ph idx="1"/>
          </p:nvPr>
        </p:nvSpPr>
        <p:spPr/>
        <p:txBody>
          <a:bodyPr/>
          <a:lstStyle/>
          <a:p>
            <a:r>
              <a:rPr lang="en-NZ" dirty="0"/>
              <a:t>Four Region model. Overly complex, limited data.</a:t>
            </a:r>
          </a:p>
          <a:p>
            <a:r>
              <a:rPr lang="en-NZ" dirty="0"/>
              <a:t>Two Region partitioned E and W.</a:t>
            </a:r>
          </a:p>
          <a:p>
            <a:r>
              <a:rPr lang="en-NZ" dirty="0"/>
              <a:t>Two region model estimated that a large proportion of SB in E region (&gt;80%) and some other model options estimated substantially larger overall biomass.</a:t>
            </a:r>
          </a:p>
          <a:p>
            <a:r>
              <a:rPr lang="en-NZ" dirty="0"/>
              <a:t>Very limited information included in model to reliably estimate movement parameters or recruitment distribution between E and W.</a:t>
            </a:r>
          </a:p>
          <a:p>
            <a:r>
              <a:rPr lang="en-NZ" dirty="0"/>
              <a:t>Abandoned spatial stratification of model. Subsequent modelling conducted using a spatially disaggregated model (single region). </a:t>
            </a:r>
          </a:p>
        </p:txBody>
      </p:sp>
    </p:spTree>
    <p:extLst>
      <p:ext uri="{BB962C8B-B14F-4D97-AF65-F5344CB8AC3E}">
        <p14:creationId xmlns:p14="http://schemas.microsoft.com/office/powerpoint/2010/main" val="24626548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05794"/>
          </a:xfrm>
        </p:spPr>
        <p:txBody>
          <a:bodyPr/>
          <a:lstStyle/>
          <a:p>
            <a:r>
              <a:rPr lang="en-NZ" dirty="0"/>
              <a:t>Initial/exploratory modelling</a:t>
            </a:r>
          </a:p>
        </p:txBody>
      </p:sp>
      <p:sp>
        <p:nvSpPr>
          <p:cNvPr id="3" name="Content Placeholder 2"/>
          <p:cNvSpPr>
            <a:spLocks noGrp="1"/>
          </p:cNvSpPr>
          <p:nvPr>
            <p:ph idx="1"/>
          </p:nvPr>
        </p:nvSpPr>
        <p:spPr>
          <a:xfrm>
            <a:off x="838200" y="1169773"/>
            <a:ext cx="10515600" cy="5007190"/>
          </a:xfrm>
        </p:spPr>
        <p:txBody>
          <a:bodyPr/>
          <a:lstStyle/>
          <a:p>
            <a:r>
              <a:rPr lang="en-NZ" dirty="0"/>
              <a:t>One region model.</a:t>
            </a:r>
          </a:p>
          <a:p>
            <a:r>
              <a:rPr lang="en-NZ" dirty="0"/>
              <a:t>Wide range of model options investigated to explore influence of various model data sets and model assumptions.</a:t>
            </a:r>
          </a:p>
          <a:p>
            <a:r>
              <a:rPr lang="en-NZ" dirty="0"/>
              <a:t>Two sets of model options with Northern CPUE indices (LL1 and LL2) (</a:t>
            </a:r>
            <a:r>
              <a:rPr lang="en-NZ" i="1" dirty="0" err="1"/>
              <a:t>CPUEall</a:t>
            </a:r>
            <a:r>
              <a:rPr lang="en-NZ" dirty="0"/>
              <a:t>) and without (</a:t>
            </a:r>
            <a:r>
              <a:rPr lang="en-NZ" b="1" i="1" dirty="0" err="1"/>
              <a:t>CPUEsouth</a:t>
            </a:r>
            <a:r>
              <a:rPr lang="en-NZ" dirty="0"/>
              <a:t>).</a:t>
            </a:r>
          </a:p>
          <a:p>
            <a:r>
              <a:rPr lang="en-NZ" dirty="0"/>
              <a:t>Reference model structure(s), common attributes (next slide).</a:t>
            </a:r>
          </a:p>
          <a:p>
            <a:r>
              <a:rPr lang="en-NZ" dirty="0"/>
              <a:t>More details in Appendix 2 of report.</a:t>
            </a:r>
          </a:p>
        </p:txBody>
      </p:sp>
    </p:spTree>
    <p:extLst>
      <p:ext uri="{BB962C8B-B14F-4D97-AF65-F5344CB8AC3E}">
        <p14:creationId xmlns:p14="http://schemas.microsoft.com/office/powerpoint/2010/main" val="35509543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05794"/>
          </a:xfrm>
        </p:spPr>
        <p:txBody>
          <a:bodyPr/>
          <a:lstStyle/>
          <a:p>
            <a:r>
              <a:rPr lang="en-NZ" dirty="0"/>
              <a:t>Initial/exploratory modelling – model structure 1</a:t>
            </a:r>
          </a:p>
        </p:txBody>
      </p:sp>
      <p:sp>
        <p:nvSpPr>
          <p:cNvPr id="3" name="Content Placeholder 2"/>
          <p:cNvSpPr>
            <a:spLocks noGrp="1"/>
          </p:cNvSpPr>
          <p:nvPr>
            <p:ph idx="1"/>
          </p:nvPr>
        </p:nvSpPr>
        <p:spPr>
          <a:xfrm>
            <a:off x="838200" y="1169773"/>
            <a:ext cx="10515600" cy="5007190"/>
          </a:xfrm>
        </p:spPr>
        <p:txBody>
          <a:bodyPr>
            <a:normAutofit fontScale="92500" lnSpcReduction="10000"/>
          </a:bodyPr>
          <a:lstStyle/>
          <a:p>
            <a:r>
              <a:rPr lang="en-NZ" dirty="0"/>
              <a:t>Model period 1950-2014, four seasons. 14 age classes, two sexes.</a:t>
            </a:r>
          </a:p>
          <a:p>
            <a:r>
              <a:rPr lang="en-NZ" dirty="0"/>
              <a:t>Initial equilibrium, unexploited conditions based on BH SRR (steepness 0.8).</a:t>
            </a:r>
          </a:p>
          <a:p>
            <a:r>
              <a:rPr lang="en-NZ" dirty="0"/>
              <a:t>Recruitment deviates 1975-2012. </a:t>
            </a:r>
            <a:r>
              <a:rPr lang="en-NZ" dirty="0" err="1"/>
              <a:t>SigmaR</a:t>
            </a:r>
            <a:r>
              <a:rPr lang="en-NZ" dirty="0"/>
              <a:t> 0.6. Recruit in 4</a:t>
            </a:r>
            <a:r>
              <a:rPr lang="en-NZ" baseline="30000" dirty="0"/>
              <a:t>th</a:t>
            </a:r>
            <a:r>
              <a:rPr lang="en-NZ" dirty="0"/>
              <a:t> Qtr.</a:t>
            </a:r>
          </a:p>
          <a:p>
            <a:r>
              <a:rPr lang="en-NZ" dirty="0"/>
              <a:t>Length based selectivity, all fisheries.</a:t>
            </a:r>
          </a:p>
          <a:p>
            <a:r>
              <a:rPr lang="en-NZ" dirty="0"/>
              <a:t>LL3 and LL4 share double normal selectivity (as per WPTmT05 recommendation).</a:t>
            </a:r>
          </a:p>
          <a:p>
            <a:r>
              <a:rPr lang="en-NZ" dirty="0"/>
              <a:t>LL1 and LL2 share selectivity, double normal constrained to have full selectivity from length of full recruitment. Time-series variation in length at peak selectivity (1980-2014). </a:t>
            </a:r>
          </a:p>
          <a:p>
            <a:r>
              <a:rPr lang="en-NZ" dirty="0"/>
              <a:t>PS1 fishery double normal selectivity.</a:t>
            </a:r>
          </a:p>
          <a:p>
            <a:r>
              <a:rPr lang="en-NZ" dirty="0"/>
              <a:t>DN length selectivity is fixed based on external estimates of DN selectivity (</a:t>
            </a:r>
            <a:r>
              <a:rPr lang="en-NZ" dirty="0" err="1"/>
              <a:t>Bartoo</a:t>
            </a:r>
            <a:r>
              <a:rPr lang="en-NZ" dirty="0"/>
              <a:t> &amp; Holts 1993).</a:t>
            </a:r>
          </a:p>
          <a:p>
            <a:r>
              <a:rPr lang="en-NZ" dirty="0"/>
              <a:t>“Other” fisheries assumed to have selectivity equivalent to PS fishery. </a:t>
            </a:r>
          </a:p>
        </p:txBody>
      </p:sp>
    </p:spTree>
    <p:extLst>
      <p:ext uri="{BB962C8B-B14F-4D97-AF65-F5344CB8AC3E}">
        <p14:creationId xmlns:p14="http://schemas.microsoft.com/office/powerpoint/2010/main" val="4217901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05794"/>
          </a:xfrm>
        </p:spPr>
        <p:txBody>
          <a:bodyPr/>
          <a:lstStyle/>
          <a:p>
            <a:r>
              <a:rPr lang="en-NZ" dirty="0"/>
              <a:t>Initial/exploratory modelling – model structure 2</a:t>
            </a:r>
          </a:p>
        </p:txBody>
      </p:sp>
      <p:sp>
        <p:nvSpPr>
          <p:cNvPr id="3" name="Content Placeholder 2"/>
          <p:cNvSpPr>
            <a:spLocks noGrp="1"/>
          </p:cNvSpPr>
          <p:nvPr>
            <p:ph idx="1"/>
          </p:nvPr>
        </p:nvSpPr>
        <p:spPr>
          <a:xfrm>
            <a:off x="838200" y="1169773"/>
            <a:ext cx="10515600" cy="5007190"/>
          </a:xfrm>
        </p:spPr>
        <p:txBody>
          <a:bodyPr>
            <a:normAutofit/>
          </a:bodyPr>
          <a:lstStyle/>
          <a:p>
            <a:r>
              <a:rPr lang="en-NZ" dirty="0"/>
              <a:t>CPUE indices from 1979 onwards.</a:t>
            </a:r>
          </a:p>
          <a:p>
            <a:r>
              <a:rPr lang="en-NZ" dirty="0"/>
              <a:t>LL1 &amp; LL2 CPUE indices CV 0.3 (based on RMSE of initial fits).</a:t>
            </a:r>
          </a:p>
          <a:p>
            <a:r>
              <a:rPr lang="en-NZ" dirty="0"/>
              <a:t>LL3 &amp; LL4 CPUE indices CV 0.2 (based on RMSE of initial fits).</a:t>
            </a:r>
          </a:p>
          <a:p>
            <a:r>
              <a:rPr lang="en-NZ" dirty="0"/>
              <a:t>DN CPUE indices CV 0.3.</a:t>
            </a:r>
          </a:p>
          <a:p>
            <a:r>
              <a:rPr lang="en-NZ" dirty="0"/>
              <a:t>LL4 CPUE indices; estimate catchability deviates for 2006-2014.</a:t>
            </a:r>
          </a:p>
          <a:p>
            <a:r>
              <a:rPr lang="en-NZ" dirty="0"/>
              <a:t>LF data observations have max ESS = 10 scaled in proportion to number of fish measured.</a:t>
            </a:r>
          </a:p>
        </p:txBody>
      </p:sp>
    </p:spTree>
    <p:extLst>
      <p:ext uri="{BB962C8B-B14F-4D97-AF65-F5344CB8AC3E}">
        <p14:creationId xmlns:p14="http://schemas.microsoft.com/office/powerpoint/2010/main" val="2838571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720" y="823783"/>
            <a:ext cx="6020542" cy="5235146"/>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6194" y="823783"/>
            <a:ext cx="5925806" cy="5152768"/>
          </a:xfrm>
          <a:prstGeom prst="rect">
            <a:avLst/>
          </a:prstGeom>
        </p:spPr>
      </p:pic>
      <p:sp>
        <p:nvSpPr>
          <p:cNvPr id="4" name="TextBox 3"/>
          <p:cNvSpPr txBox="1"/>
          <p:nvPr/>
        </p:nvSpPr>
        <p:spPr>
          <a:xfrm>
            <a:off x="1285103" y="197708"/>
            <a:ext cx="4497859" cy="461665"/>
          </a:xfrm>
          <a:prstGeom prst="rect">
            <a:avLst/>
          </a:prstGeom>
          <a:noFill/>
        </p:spPr>
        <p:txBody>
          <a:bodyPr wrap="square" rtlCol="0">
            <a:spAutoFit/>
          </a:bodyPr>
          <a:lstStyle/>
          <a:p>
            <a:r>
              <a:rPr lang="en-NZ" sz="2400" i="1" dirty="0"/>
              <a:t>CPUE south</a:t>
            </a:r>
          </a:p>
        </p:txBody>
      </p:sp>
      <p:sp>
        <p:nvSpPr>
          <p:cNvPr id="5" name="TextBox 4"/>
          <p:cNvSpPr txBox="1"/>
          <p:nvPr/>
        </p:nvSpPr>
        <p:spPr>
          <a:xfrm>
            <a:off x="7368746" y="197707"/>
            <a:ext cx="4497859" cy="461665"/>
          </a:xfrm>
          <a:prstGeom prst="rect">
            <a:avLst/>
          </a:prstGeom>
          <a:noFill/>
        </p:spPr>
        <p:txBody>
          <a:bodyPr wrap="square" rtlCol="0">
            <a:spAutoFit/>
          </a:bodyPr>
          <a:lstStyle/>
          <a:p>
            <a:r>
              <a:rPr lang="en-NZ" sz="2400" i="1" dirty="0"/>
              <a:t>CPUE all</a:t>
            </a:r>
          </a:p>
        </p:txBody>
      </p:sp>
      <p:sp>
        <p:nvSpPr>
          <p:cNvPr id="6" name="TextBox 5"/>
          <p:cNvSpPr txBox="1"/>
          <p:nvPr/>
        </p:nvSpPr>
        <p:spPr>
          <a:xfrm>
            <a:off x="6985686" y="6058929"/>
            <a:ext cx="4880919" cy="646331"/>
          </a:xfrm>
          <a:prstGeom prst="rect">
            <a:avLst/>
          </a:prstGeom>
          <a:noFill/>
        </p:spPr>
        <p:txBody>
          <a:bodyPr wrap="square" rtlCol="0">
            <a:spAutoFit/>
          </a:bodyPr>
          <a:lstStyle/>
          <a:p>
            <a:r>
              <a:rPr lang="en-NZ" dirty="0"/>
              <a:t>Higher overall biomass when include LL1&amp;LL2 CPUE indices in the model.</a:t>
            </a:r>
          </a:p>
        </p:txBody>
      </p:sp>
      <p:sp>
        <p:nvSpPr>
          <p:cNvPr id="7" name="TextBox 6"/>
          <p:cNvSpPr txBox="1"/>
          <p:nvPr/>
        </p:nvSpPr>
        <p:spPr>
          <a:xfrm>
            <a:off x="984421" y="5976551"/>
            <a:ext cx="4880919" cy="923330"/>
          </a:xfrm>
          <a:prstGeom prst="rect">
            <a:avLst/>
          </a:prstGeom>
          <a:noFill/>
        </p:spPr>
        <p:txBody>
          <a:bodyPr wrap="square" rtlCol="0">
            <a:spAutoFit/>
          </a:bodyPr>
          <a:lstStyle/>
          <a:p>
            <a:r>
              <a:rPr lang="en-NZ" dirty="0"/>
              <a:t>Similar stock trajectory except in the most recent period depending on relative influence of LL3 vs LL 4 CPUE indices.</a:t>
            </a:r>
          </a:p>
        </p:txBody>
      </p:sp>
    </p:spTree>
    <p:extLst>
      <p:ext uri="{BB962C8B-B14F-4D97-AF65-F5344CB8AC3E}">
        <p14:creationId xmlns:p14="http://schemas.microsoft.com/office/powerpoint/2010/main" val="2724066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531" y="659373"/>
            <a:ext cx="6694870" cy="5821506"/>
          </a:xfrm>
          <a:prstGeom prst="rect">
            <a:avLst/>
          </a:prstGeom>
        </p:spPr>
      </p:pic>
      <p:sp>
        <p:nvSpPr>
          <p:cNvPr id="3" name="TextBox 2"/>
          <p:cNvSpPr txBox="1"/>
          <p:nvPr/>
        </p:nvSpPr>
        <p:spPr>
          <a:xfrm>
            <a:off x="1285103" y="197708"/>
            <a:ext cx="4497859" cy="461665"/>
          </a:xfrm>
          <a:prstGeom prst="rect">
            <a:avLst/>
          </a:prstGeom>
          <a:noFill/>
        </p:spPr>
        <p:txBody>
          <a:bodyPr wrap="square" rtlCol="0">
            <a:spAutoFit/>
          </a:bodyPr>
          <a:lstStyle/>
          <a:p>
            <a:r>
              <a:rPr lang="en-NZ" sz="2400" i="1" dirty="0"/>
              <a:t>CPUE south</a:t>
            </a:r>
          </a:p>
        </p:txBody>
      </p:sp>
      <p:sp>
        <p:nvSpPr>
          <p:cNvPr id="4" name="TextBox 3"/>
          <p:cNvSpPr txBox="1"/>
          <p:nvPr/>
        </p:nvSpPr>
        <p:spPr>
          <a:xfrm>
            <a:off x="7438768" y="988541"/>
            <a:ext cx="4250724" cy="1508105"/>
          </a:xfrm>
          <a:prstGeom prst="rect">
            <a:avLst/>
          </a:prstGeom>
          <a:noFill/>
        </p:spPr>
        <p:txBody>
          <a:bodyPr wrap="square" rtlCol="0">
            <a:spAutoFit/>
          </a:bodyPr>
          <a:lstStyle/>
          <a:p>
            <a:r>
              <a:rPr lang="en-NZ" sz="2000" dirty="0"/>
              <a:t>Relative weighting of LF data sets</a:t>
            </a:r>
            <a:r>
              <a:rPr lang="en-NZ" dirty="0"/>
              <a:t>.</a:t>
            </a:r>
          </a:p>
          <a:p>
            <a:endParaRPr lang="en-NZ" dirty="0"/>
          </a:p>
          <a:p>
            <a:r>
              <a:rPr lang="en-NZ" dirty="0"/>
              <a:t>Higher biomass when down weight LF data.</a:t>
            </a:r>
          </a:p>
          <a:p>
            <a:endParaRPr lang="en-NZ" dirty="0"/>
          </a:p>
          <a:p>
            <a:endParaRPr lang="en-NZ" dirty="0"/>
          </a:p>
        </p:txBody>
      </p:sp>
    </p:spTree>
    <p:extLst>
      <p:ext uri="{BB962C8B-B14F-4D97-AF65-F5344CB8AC3E}">
        <p14:creationId xmlns:p14="http://schemas.microsoft.com/office/powerpoint/2010/main" val="1659122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953" y="486033"/>
            <a:ext cx="7043702" cy="6124832"/>
          </a:xfrm>
          <a:prstGeom prst="rect">
            <a:avLst/>
          </a:prstGeom>
        </p:spPr>
      </p:pic>
      <p:sp>
        <p:nvSpPr>
          <p:cNvPr id="3" name="TextBox 2"/>
          <p:cNvSpPr txBox="1"/>
          <p:nvPr/>
        </p:nvSpPr>
        <p:spPr>
          <a:xfrm>
            <a:off x="1285103" y="197708"/>
            <a:ext cx="4497859" cy="461665"/>
          </a:xfrm>
          <a:prstGeom prst="rect">
            <a:avLst/>
          </a:prstGeom>
          <a:noFill/>
        </p:spPr>
        <p:txBody>
          <a:bodyPr wrap="square" rtlCol="0">
            <a:spAutoFit/>
          </a:bodyPr>
          <a:lstStyle/>
          <a:p>
            <a:r>
              <a:rPr lang="en-NZ" sz="2400" i="1" dirty="0"/>
              <a:t>CPUE south</a:t>
            </a:r>
          </a:p>
        </p:txBody>
      </p:sp>
      <p:sp>
        <p:nvSpPr>
          <p:cNvPr id="4" name="TextBox 3"/>
          <p:cNvSpPr txBox="1"/>
          <p:nvPr/>
        </p:nvSpPr>
        <p:spPr>
          <a:xfrm>
            <a:off x="7438768" y="988541"/>
            <a:ext cx="4250724" cy="4555093"/>
          </a:xfrm>
          <a:prstGeom prst="rect">
            <a:avLst/>
          </a:prstGeom>
          <a:noFill/>
        </p:spPr>
        <p:txBody>
          <a:bodyPr wrap="square" rtlCol="0">
            <a:spAutoFit/>
          </a:bodyPr>
          <a:lstStyle/>
          <a:p>
            <a:r>
              <a:rPr lang="en-NZ" sz="2000" dirty="0"/>
              <a:t>Recruitment</a:t>
            </a:r>
            <a:endParaRPr lang="en-NZ" dirty="0"/>
          </a:p>
          <a:p>
            <a:endParaRPr lang="en-NZ" dirty="0"/>
          </a:p>
          <a:p>
            <a:pPr marL="285750" indent="-285750">
              <a:buFont typeface="Arial" panose="020B0604020202020204" pitchFamily="34" charset="0"/>
              <a:buChar char="•"/>
            </a:pPr>
            <a:r>
              <a:rPr lang="en-NZ" dirty="0"/>
              <a:t>Start model 1975 does not change trajectory or 1975 biomass level.</a:t>
            </a:r>
          </a:p>
          <a:p>
            <a:pPr marL="285750" indent="-285750">
              <a:buFont typeface="Arial" panose="020B0604020202020204" pitchFamily="34" charset="0"/>
              <a:buChar char="•"/>
            </a:pPr>
            <a:r>
              <a:rPr lang="en-NZ" dirty="0"/>
              <a:t>Deviate initial recruitment from SRR – no substantive change.</a:t>
            </a:r>
          </a:p>
          <a:p>
            <a:pPr marL="285750" indent="-285750">
              <a:buFont typeface="Arial" panose="020B0604020202020204" pitchFamily="34" charset="0"/>
              <a:buChar char="•"/>
            </a:pPr>
            <a:r>
              <a:rPr lang="en-NZ" dirty="0"/>
              <a:t>Steepness sensitivities as would be expected.</a:t>
            </a:r>
          </a:p>
          <a:p>
            <a:pPr marL="285750" indent="-285750">
              <a:buFont typeface="Arial" panose="020B0604020202020204" pitchFamily="34" charset="0"/>
              <a:buChar char="•"/>
            </a:pPr>
            <a:r>
              <a:rPr lang="en-NZ" dirty="0"/>
              <a:t>Estimate recruitment from 1952 – large change in SB0 and mean recruitment. Negligible data to inform early recruitment – limited to early LF data.</a:t>
            </a:r>
          </a:p>
          <a:p>
            <a:pPr marL="285750" indent="-285750">
              <a:buFont typeface="Arial" panose="020B0604020202020204" pitchFamily="34" charset="0"/>
              <a:buChar char="•"/>
            </a:pPr>
            <a:endParaRPr lang="en-NZ" dirty="0"/>
          </a:p>
          <a:p>
            <a:pPr marL="285750" indent="-285750">
              <a:buFont typeface="Arial" panose="020B0604020202020204" pitchFamily="34" charset="0"/>
              <a:buChar char="•"/>
            </a:pPr>
            <a:endParaRPr lang="en-NZ" dirty="0"/>
          </a:p>
          <a:p>
            <a:endParaRPr lang="en-NZ" dirty="0"/>
          </a:p>
          <a:p>
            <a:endParaRPr lang="en-NZ" dirty="0"/>
          </a:p>
        </p:txBody>
      </p:sp>
    </p:spTree>
    <p:extLst>
      <p:ext uri="{BB962C8B-B14F-4D97-AF65-F5344CB8AC3E}">
        <p14:creationId xmlns:p14="http://schemas.microsoft.com/office/powerpoint/2010/main" val="3405878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01210"/>
          </a:xfrm>
        </p:spPr>
        <p:txBody>
          <a:bodyPr/>
          <a:lstStyle/>
          <a:p>
            <a:r>
              <a:rPr lang="en-NZ" dirty="0"/>
              <a:t>Available data sets</a:t>
            </a:r>
          </a:p>
        </p:txBody>
      </p:sp>
      <p:sp>
        <p:nvSpPr>
          <p:cNvPr id="3" name="Content Placeholder 2"/>
          <p:cNvSpPr>
            <a:spLocks noGrp="1"/>
          </p:cNvSpPr>
          <p:nvPr>
            <p:ph idx="1"/>
          </p:nvPr>
        </p:nvSpPr>
        <p:spPr>
          <a:xfrm>
            <a:off x="838200" y="1466336"/>
            <a:ext cx="10515600" cy="4710627"/>
          </a:xfrm>
        </p:spPr>
        <p:txBody>
          <a:bodyPr/>
          <a:lstStyle/>
          <a:p>
            <a:r>
              <a:rPr lang="en-NZ" dirty="0"/>
              <a:t>Catch history 1950-2014, structured by fishery and year/season.</a:t>
            </a:r>
          </a:p>
          <a:p>
            <a:r>
              <a:rPr lang="en-NZ" dirty="0"/>
              <a:t>LL CPUE indices (4 regions) Hoyle et al 2016.</a:t>
            </a:r>
          </a:p>
          <a:p>
            <a:r>
              <a:rPr lang="en-NZ" dirty="0"/>
              <a:t>Length frequency data; longline and Purse-seine.</a:t>
            </a:r>
          </a:p>
          <a:p>
            <a:r>
              <a:rPr lang="en-NZ" dirty="0"/>
              <a:t>DN CPUE indices (nobs = 7) (</a:t>
            </a:r>
            <a:r>
              <a:rPr lang="en-GB" dirty="0"/>
              <a:t>Chang &amp; Liu 1995</a:t>
            </a:r>
            <a:r>
              <a:rPr lang="en-NZ" dirty="0"/>
              <a:t>).</a:t>
            </a:r>
          </a:p>
        </p:txBody>
      </p:sp>
    </p:spTree>
    <p:extLst>
      <p:ext uri="{BB962C8B-B14F-4D97-AF65-F5344CB8AC3E}">
        <p14:creationId xmlns:p14="http://schemas.microsoft.com/office/powerpoint/2010/main" val="3751839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96410"/>
          </a:xfrm>
        </p:spPr>
        <p:txBody>
          <a:bodyPr/>
          <a:lstStyle/>
          <a:p>
            <a:r>
              <a:rPr lang="en-NZ" dirty="0"/>
              <a:t>Reference model</a:t>
            </a:r>
          </a:p>
        </p:txBody>
      </p:sp>
      <p:sp>
        <p:nvSpPr>
          <p:cNvPr id="3" name="Content Placeholder 2"/>
          <p:cNvSpPr>
            <a:spLocks noGrp="1"/>
          </p:cNvSpPr>
          <p:nvPr>
            <p:ph idx="1"/>
          </p:nvPr>
        </p:nvSpPr>
        <p:spPr>
          <a:xfrm>
            <a:off x="838200" y="1252152"/>
            <a:ext cx="10515600" cy="5329880"/>
          </a:xfrm>
        </p:spPr>
        <p:txBody>
          <a:bodyPr>
            <a:normAutofit fontScale="85000" lnSpcReduction="20000"/>
          </a:bodyPr>
          <a:lstStyle/>
          <a:p>
            <a:pPr marL="0" indent="0">
              <a:buNone/>
            </a:pPr>
            <a:r>
              <a:rPr lang="en-NZ" dirty="0"/>
              <a:t>LL3 &amp; LL4 CPUE indices considered more reliable index of stock abundance compared to LL1 &amp; LL2.</a:t>
            </a:r>
          </a:p>
          <a:p>
            <a:r>
              <a:rPr lang="en-NZ" dirty="0"/>
              <a:t>Based on main target fishery.</a:t>
            </a:r>
          </a:p>
          <a:p>
            <a:r>
              <a:rPr lang="en-NZ" dirty="0"/>
              <a:t>Lower variability in CPUE indices over time.</a:t>
            </a:r>
          </a:p>
          <a:p>
            <a:r>
              <a:rPr lang="en-NZ" dirty="0"/>
              <a:t>Accompanying LF data more consistent over time.</a:t>
            </a:r>
          </a:p>
          <a:p>
            <a:r>
              <a:rPr lang="en-NZ" dirty="0"/>
              <a:t>Relatively similar trends in CPUE between the two areas (LL3 &amp; LL4), although deviate in latter years.</a:t>
            </a:r>
          </a:p>
          <a:p>
            <a:r>
              <a:rPr lang="en-NZ" dirty="0"/>
              <a:t>Decline in LL3 &amp; LL4 CPUE (in 1987-1993) is broadly consistent with peak in DN catch (from 1986-1991).</a:t>
            </a:r>
          </a:p>
          <a:p>
            <a:pPr marL="0" indent="0">
              <a:buNone/>
            </a:pPr>
            <a:endParaRPr lang="en-NZ" dirty="0"/>
          </a:p>
          <a:p>
            <a:pPr marL="0" indent="0">
              <a:buNone/>
            </a:pPr>
            <a:r>
              <a:rPr lang="en-NZ" dirty="0"/>
              <a:t>Final reference model configuration is very similar to </a:t>
            </a:r>
            <a:r>
              <a:rPr lang="en-NZ" i="1" dirty="0" err="1"/>
              <a:t>CPUEsouth</a:t>
            </a:r>
            <a:r>
              <a:rPr lang="en-NZ" dirty="0"/>
              <a:t> model (excludes LL1 &amp; LL2 CPUE indices), minor changes from previous version:</a:t>
            </a:r>
          </a:p>
          <a:p>
            <a:r>
              <a:rPr lang="en-NZ" dirty="0"/>
              <a:t>Max ESS 5 for all length samples (limited influence on overall magnitude of biomass).</a:t>
            </a:r>
          </a:p>
          <a:p>
            <a:r>
              <a:rPr lang="en-NZ" dirty="0"/>
              <a:t>“Other” fisheries assumed to have selectivity equivalent to DN fishery.</a:t>
            </a:r>
          </a:p>
          <a:p>
            <a:r>
              <a:rPr lang="en-NZ" dirty="0"/>
              <a:t>Early recruitment not estimated.</a:t>
            </a:r>
          </a:p>
          <a:p>
            <a:endParaRPr lang="en-NZ" dirty="0"/>
          </a:p>
        </p:txBody>
      </p:sp>
    </p:spTree>
    <p:extLst>
      <p:ext uri="{BB962C8B-B14F-4D97-AF65-F5344CB8AC3E}">
        <p14:creationId xmlns:p14="http://schemas.microsoft.com/office/powerpoint/2010/main" val="2523247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42470" cy="961167"/>
          </a:xfrm>
        </p:spPr>
        <p:txBody>
          <a:bodyPr>
            <a:normAutofit fontScale="90000"/>
          </a:bodyPr>
          <a:lstStyle/>
          <a:p>
            <a:r>
              <a:rPr lang="en-NZ" dirty="0"/>
              <a:t>Parameter estimation </a:t>
            </a:r>
            <a:br>
              <a:rPr lang="en-NZ" dirty="0"/>
            </a:br>
            <a:r>
              <a:rPr lang="en-NZ" dirty="0"/>
              <a:t>Selectivity 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38336" y="0"/>
            <a:ext cx="5237540" cy="6665410"/>
          </a:xfrm>
          <a:prstGeom prst="rect">
            <a:avLst/>
          </a:prstGeom>
        </p:spPr>
      </p:pic>
      <p:sp>
        <p:nvSpPr>
          <p:cNvPr id="3" name="TextBox 2"/>
          <p:cNvSpPr txBox="1"/>
          <p:nvPr/>
        </p:nvSpPr>
        <p:spPr>
          <a:xfrm>
            <a:off x="650789" y="2471351"/>
            <a:ext cx="4390768" cy="2954655"/>
          </a:xfrm>
          <a:prstGeom prst="rect">
            <a:avLst/>
          </a:prstGeom>
          <a:noFill/>
        </p:spPr>
        <p:txBody>
          <a:bodyPr wrap="square" rtlCol="0">
            <a:spAutoFit/>
          </a:bodyPr>
          <a:lstStyle/>
          <a:p>
            <a:r>
              <a:rPr lang="en-NZ" sz="2000" dirty="0"/>
              <a:t>DN selectivity is fixed. “Other” fisheries have equivalent selectivity.</a:t>
            </a:r>
          </a:p>
          <a:p>
            <a:endParaRPr lang="en-NZ" sz="2000" dirty="0"/>
          </a:p>
          <a:p>
            <a:r>
              <a:rPr lang="en-GB" dirty="0"/>
              <a:t>LL3 &amp; LL4. Fully vulnerable over a relatively narrow length range of about 75–90 cm.</a:t>
            </a:r>
          </a:p>
          <a:p>
            <a:endParaRPr lang="en-GB" dirty="0"/>
          </a:p>
          <a:p>
            <a:r>
              <a:rPr lang="en-GB" dirty="0"/>
              <a:t>LL1 &amp; LL2. Full selectivity was estimated from about 95 cm for the base selectivity function.</a:t>
            </a:r>
          </a:p>
          <a:p>
            <a:endParaRPr lang="en-GB" dirty="0"/>
          </a:p>
          <a:p>
            <a:r>
              <a:rPr lang="en-GB" dirty="0"/>
              <a:t>PS 1 fishery full vulnerability at about 100 cm. </a:t>
            </a:r>
            <a:endParaRPr lang="en-NZ" sz="2000" dirty="0"/>
          </a:p>
        </p:txBody>
      </p:sp>
    </p:spTree>
    <p:extLst>
      <p:ext uri="{BB962C8B-B14F-4D97-AF65-F5344CB8AC3E}">
        <p14:creationId xmlns:p14="http://schemas.microsoft.com/office/powerpoint/2010/main" val="41187206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11201" y="730896"/>
            <a:ext cx="11273551" cy="4986825"/>
          </a:xfrm>
          <a:prstGeom prst="rect">
            <a:avLst/>
          </a:prstGeom>
        </p:spPr>
      </p:pic>
      <p:sp>
        <p:nvSpPr>
          <p:cNvPr id="3" name="TextBox 2"/>
          <p:cNvSpPr txBox="1"/>
          <p:nvPr/>
        </p:nvSpPr>
        <p:spPr>
          <a:xfrm>
            <a:off x="1043609" y="5824330"/>
            <a:ext cx="10038521" cy="400110"/>
          </a:xfrm>
          <a:prstGeom prst="rect">
            <a:avLst/>
          </a:prstGeom>
          <a:noFill/>
        </p:spPr>
        <p:txBody>
          <a:bodyPr wrap="square" rtlCol="0">
            <a:spAutoFit/>
          </a:bodyPr>
          <a:lstStyle/>
          <a:p>
            <a:r>
              <a:rPr lang="en-NZ" sz="2000" dirty="0"/>
              <a:t>Assumed DN selectivity approximates the selectivity curves from </a:t>
            </a:r>
            <a:r>
              <a:rPr lang="en-NZ" sz="2000" dirty="0" err="1"/>
              <a:t>Bartoo</a:t>
            </a:r>
            <a:r>
              <a:rPr lang="en-NZ" sz="2000" dirty="0"/>
              <a:t> &amp; Holt 1993.</a:t>
            </a:r>
          </a:p>
        </p:txBody>
      </p:sp>
    </p:spTree>
    <p:extLst>
      <p:ext uri="{BB962C8B-B14F-4D97-AF65-F5344CB8AC3E}">
        <p14:creationId xmlns:p14="http://schemas.microsoft.com/office/powerpoint/2010/main" val="25697496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42470" cy="961167"/>
          </a:xfrm>
        </p:spPr>
        <p:txBody>
          <a:bodyPr>
            <a:normAutofit fontScale="90000"/>
          </a:bodyPr>
          <a:lstStyle/>
          <a:p>
            <a:r>
              <a:rPr lang="en-NZ" dirty="0"/>
              <a:t>Parameter estimation </a:t>
            </a:r>
            <a:br>
              <a:rPr lang="en-NZ" dirty="0"/>
            </a:br>
            <a:r>
              <a:rPr lang="en-NZ" dirty="0"/>
              <a:t>Selectivity 2</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7735" y="0"/>
            <a:ext cx="6858000" cy="6858000"/>
          </a:xfrm>
          <a:prstGeom prst="rect">
            <a:avLst/>
          </a:prstGeom>
        </p:spPr>
      </p:pic>
      <p:sp>
        <p:nvSpPr>
          <p:cNvPr id="5" name="TextBox 4"/>
          <p:cNvSpPr txBox="1"/>
          <p:nvPr/>
        </p:nvSpPr>
        <p:spPr>
          <a:xfrm>
            <a:off x="838200" y="2314832"/>
            <a:ext cx="3700849" cy="830997"/>
          </a:xfrm>
          <a:prstGeom prst="rect">
            <a:avLst/>
          </a:prstGeom>
          <a:noFill/>
        </p:spPr>
        <p:txBody>
          <a:bodyPr wrap="square" rtlCol="0">
            <a:spAutoFit/>
          </a:bodyPr>
          <a:lstStyle/>
          <a:p>
            <a:r>
              <a:rPr lang="en-NZ" sz="2400" dirty="0"/>
              <a:t>LL1 &amp; LL2 selectivity deviations.</a:t>
            </a:r>
          </a:p>
        </p:txBody>
      </p:sp>
    </p:spTree>
    <p:extLst>
      <p:ext uri="{BB962C8B-B14F-4D97-AF65-F5344CB8AC3E}">
        <p14:creationId xmlns:p14="http://schemas.microsoft.com/office/powerpoint/2010/main" val="40169200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365125"/>
            <a:ext cx="5142470" cy="961167"/>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Parameter estimation </a:t>
            </a:r>
            <a:br>
              <a:rPr lang="en-NZ" dirty="0"/>
            </a:br>
            <a:r>
              <a:rPr lang="en-NZ" dirty="0"/>
              <a:t>Catchability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9466" y="248477"/>
            <a:ext cx="5228719" cy="6390861"/>
          </a:xfrm>
          <a:prstGeom prst="rect">
            <a:avLst/>
          </a:prstGeom>
        </p:spPr>
      </p:pic>
      <p:sp>
        <p:nvSpPr>
          <p:cNvPr id="4" name="TextBox 3"/>
          <p:cNvSpPr txBox="1"/>
          <p:nvPr/>
        </p:nvSpPr>
        <p:spPr>
          <a:xfrm>
            <a:off x="695739" y="2266122"/>
            <a:ext cx="4273826" cy="830997"/>
          </a:xfrm>
          <a:prstGeom prst="rect">
            <a:avLst/>
          </a:prstGeom>
          <a:noFill/>
        </p:spPr>
        <p:txBody>
          <a:bodyPr wrap="square" rtlCol="0">
            <a:spAutoFit/>
          </a:bodyPr>
          <a:lstStyle/>
          <a:p>
            <a:r>
              <a:rPr lang="en-NZ" sz="2400" dirty="0"/>
              <a:t>Estimating catchability deviates for 2006-2014 for LL4 CPUE indices.</a:t>
            </a:r>
          </a:p>
        </p:txBody>
      </p:sp>
    </p:spTree>
    <p:extLst>
      <p:ext uri="{BB962C8B-B14F-4D97-AF65-F5344CB8AC3E}">
        <p14:creationId xmlns:p14="http://schemas.microsoft.com/office/powerpoint/2010/main" val="30991433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00269" y="375064"/>
            <a:ext cx="5142470" cy="961167"/>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Parameter estimation </a:t>
            </a:r>
            <a:br>
              <a:rPr lang="en-NZ" dirty="0"/>
            </a:br>
            <a:r>
              <a:rPr lang="en-NZ" dirty="0"/>
              <a:t>Recruitment deviates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42739" y="540922"/>
            <a:ext cx="6479680" cy="5399543"/>
          </a:xfrm>
          <a:prstGeom prst="rect">
            <a:avLst/>
          </a:prstGeom>
        </p:spPr>
      </p:pic>
      <p:sp>
        <p:nvSpPr>
          <p:cNvPr id="4" name="TextBox 3"/>
          <p:cNvSpPr txBox="1"/>
          <p:nvPr/>
        </p:nvSpPr>
        <p:spPr>
          <a:xfrm>
            <a:off x="427383" y="1868556"/>
            <a:ext cx="4605936" cy="3785652"/>
          </a:xfrm>
          <a:prstGeom prst="rect">
            <a:avLst/>
          </a:prstGeom>
          <a:noFill/>
        </p:spPr>
        <p:txBody>
          <a:bodyPr wrap="square" rtlCol="0">
            <a:spAutoFit/>
          </a:bodyPr>
          <a:lstStyle/>
          <a:p>
            <a:r>
              <a:rPr lang="en-NZ" sz="2400" dirty="0"/>
              <a:t>Relatively low variation in </a:t>
            </a:r>
            <a:r>
              <a:rPr lang="en-NZ" sz="2400" dirty="0" err="1"/>
              <a:t>recdevs</a:t>
            </a:r>
            <a:r>
              <a:rPr lang="en-NZ" sz="2400" dirty="0"/>
              <a:t> (SE = 0.32, compared to </a:t>
            </a:r>
            <a:r>
              <a:rPr lang="en-NZ" sz="2400" i="1" dirty="0" err="1"/>
              <a:t>SigmaR</a:t>
            </a:r>
            <a:r>
              <a:rPr lang="en-NZ" sz="2400" dirty="0"/>
              <a:t> 0.6).</a:t>
            </a:r>
          </a:p>
          <a:p>
            <a:endParaRPr lang="en-NZ" sz="2400" dirty="0"/>
          </a:p>
          <a:p>
            <a:r>
              <a:rPr lang="en-NZ" sz="2400" dirty="0"/>
              <a:t>Recruitment deviates have relatively high uncertainty. LF data have limited information about year class strength. </a:t>
            </a:r>
          </a:p>
          <a:p>
            <a:endParaRPr lang="en-NZ" sz="2400" dirty="0"/>
          </a:p>
          <a:p>
            <a:r>
              <a:rPr lang="en-NZ" sz="2400" dirty="0"/>
              <a:t>Tend to be below average during late 1980s-early 1990s and above average during 2000s.</a:t>
            </a:r>
          </a:p>
        </p:txBody>
      </p:sp>
    </p:spTree>
    <p:extLst>
      <p:ext uri="{BB962C8B-B14F-4D97-AF65-F5344CB8AC3E}">
        <p14:creationId xmlns:p14="http://schemas.microsoft.com/office/powerpoint/2010/main" val="29278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08722"/>
            <a:ext cx="5456583" cy="923330"/>
          </a:xfrm>
          <a:prstGeom prst="rect">
            <a:avLst/>
          </a:prstGeom>
          <a:noFill/>
        </p:spPr>
        <p:txBody>
          <a:bodyPr wrap="square" rtlCol="0">
            <a:spAutoFit/>
          </a:bodyPr>
          <a:lstStyle/>
          <a:p>
            <a:r>
              <a:rPr lang="en-NZ" sz="5400" dirty="0"/>
              <a:t>Fit to data - CPUE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470" y="1132052"/>
            <a:ext cx="5407896" cy="540789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2462" y="129208"/>
            <a:ext cx="5350694" cy="6539947"/>
          </a:xfrm>
          <a:prstGeom prst="rect">
            <a:avLst/>
          </a:prstGeom>
        </p:spPr>
      </p:pic>
    </p:spTree>
    <p:extLst>
      <p:ext uri="{BB962C8B-B14F-4D97-AF65-F5344CB8AC3E}">
        <p14:creationId xmlns:p14="http://schemas.microsoft.com/office/powerpoint/2010/main" val="3290253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08722"/>
            <a:ext cx="5456583" cy="923330"/>
          </a:xfrm>
          <a:prstGeom prst="rect">
            <a:avLst/>
          </a:prstGeom>
          <a:noFill/>
        </p:spPr>
        <p:txBody>
          <a:bodyPr wrap="square" rtlCol="0">
            <a:spAutoFit/>
          </a:bodyPr>
          <a:lstStyle/>
          <a:p>
            <a:r>
              <a:rPr lang="en-NZ" sz="5400" dirty="0"/>
              <a:t>Fit to data - LF</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0930" y="586409"/>
            <a:ext cx="6033052" cy="6033052"/>
          </a:xfrm>
          <a:prstGeom prst="rect">
            <a:avLst/>
          </a:prstGeom>
        </p:spPr>
      </p:pic>
      <p:sp>
        <p:nvSpPr>
          <p:cNvPr id="4" name="TextBox 3"/>
          <p:cNvSpPr txBox="1"/>
          <p:nvPr/>
        </p:nvSpPr>
        <p:spPr>
          <a:xfrm>
            <a:off x="483577" y="2171700"/>
            <a:ext cx="4396154" cy="369332"/>
          </a:xfrm>
          <a:prstGeom prst="rect">
            <a:avLst/>
          </a:prstGeom>
          <a:noFill/>
        </p:spPr>
        <p:txBody>
          <a:bodyPr wrap="square" rtlCol="0">
            <a:spAutoFit/>
          </a:bodyPr>
          <a:lstStyle/>
          <a:p>
            <a:r>
              <a:rPr lang="en-NZ" dirty="0"/>
              <a:t>Aggregated length frequency for each fishery.</a:t>
            </a:r>
          </a:p>
        </p:txBody>
      </p:sp>
    </p:spTree>
    <p:extLst>
      <p:ext uri="{BB962C8B-B14F-4D97-AF65-F5344CB8AC3E}">
        <p14:creationId xmlns:p14="http://schemas.microsoft.com/office/powerpoint/2010/main" val="7794641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08722"/>
            <a:ext cx="5456583" cy="923330"/>
          </a:xfrm>
          <a:prstGeom prst="rect">
            <a:avLst/>
          </a:prstGeom>
          <a:noFill/>
        </p:spPr>
        <p:txBody>
          <a:bodyPr wrap="square" rtlCol="0">
            <a:spAutoFit/>
          </a:bodyPr>
          <a:lstStyle/>
          <a:p>
            <a:r>
              <a:rPr lang="en-NZ" sz="5400" dirty="0"/>
              <a:t>Fit to data - LF</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4679" y="670387"/>
            <a:ext cx="7733530" cy="5567867"/>
          </a:xfrm>
          <a:prstGeom prst="rect">
            <a:avLst/>
          </a:prstGeom>
        </p:spPr>
      </p:pic>
      <p:sp>
        <p:nvSpPr>
          <p:cNvPr id="4" name="TextBox 3"/>
          <p:cNvSpPr txBox="1"/>
          <p:nvPr/>
        </p:nvSpPr>
        <p:spPr>
          <a:xfrm>
            <a:off x="348343" y="1828800"/>
            <a:ext cx="3570514" cy="1754326"/>
          </a:xfrm>
          <a:prstGeom prst="rect">
            <a:avLst/>
          </a:prstGeom>
          <a:noFill/>
        </p:spPr>
        <p:txBody>
          <a:bodyPr wrap="square" rtlCol="0">
            <a:spAutoFit/>
          </a:bodyPr>
          <a:lstStyle/>
          <a:p>
            <a:r>
              <a:rPr lang="en-NZ" dirty="0"/>
              <a:t>Comparison of average length of individual samples. </a:t>
            </a:r>
          </a:p>
          <a:p>
            <a:r>
              <a:rPr lang="en-NZ" dirty="0"/>
              <a:t>Observed (red) and predicted (grey).</a:t>
            </a:r>
          </a:p>
          <a:p>
            <a:endParaRPr lang="en-NZ" dirty="0"/>
          </a:p>
          <a:p>
            <a:r>
              <a:rPr lang="en-NZ" dirty="0"/>
              <a:t>High variation in samples indicates high level of sampling error.</a:t>
            </a:r>
            <a:endParaRPr lang="en-US" dirty="0"/>
          </a:p>
        </p:txBody>
      </p:sp>
    </p:spTree>
    <p:extLst>
      <p:ext uri="{BB962C8B-B14F-4D97-AF65-F5344CB8AC3E}">
        <p14:creationId xmlns:p14="http://schemas.microsoft.com/office/powerpoint/2010/main" val="14207232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08722"/>
            <a:ext cx="5456583" cy="923330"/>
          </a:xfrm>
          <a:prstGeom prst="rect">
            <a:avLst/>
          </a:prstGeom>
          <a:noFill/>
        </p:spPr>
        <p:txBody>
          <a:bodyPr wrap="square" rtlCol="0">
            <a:spAutoFit/>
          </a:bodyPr>
          <a:lstStyle/>
          <a:p>
            <a:r>
              <a:rPr lang="en-NZ" sz="5400" dirty="0"/>
              <a:t>Fit to data - LF</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6687" y="1020266"/>
            <a:ext cx="7693774" cy="5539244"/>
          </a:xfrm>
          <a:prstGeom prst="rect">
            <a:avLst/>
          </a:prstGeom>
        </p:spPr>
      </p:pic>
      <p:sp>
        <p:nvSpPr>
          <p:cNvPr id="3" name="TextBox 2"/>
          <p:cNvSpPr txBox="1"/>
          <p:nvPr/>
        </p:nvSpPr>
        <p:spPr>
          <a:xfrm>
            <a:off x="228600" y="1698171"/>
            <a:ext cx="3368040" cy="1477328"/>
          </a:xfrm>
          <a:prstGeom prst="rect">
            <a:avLst/>
          </a:prstGeom>
          <a:noFill/>
        </p:spPr>
        <p:txBody>
          <a:bodyPr wrap="square" rtlCol="0">
            <a:spAutoFit/>
          </a:bodyPr>
          <a:lstStyle/>
          <a:p>
            <a:r>
              <a:rPr lang="en-NZ" dirty="0"/>
              <a:t>Observed average length minus predicted average length.</a:t>
            </a:r>
          </a:p>
          <a:p>
            <a:endParaRPr lang="en-NZ" dirty="0"/>
          </a:p>
          <a:p>
            <a:r>
              <a:rPr lang="en-NZ" dirty="0"/>
              <a:t>Grey line is smoothed trend to “residuals”.</a:t>
            </a:r>
            <a:endParaRPr lang="en-US" dirty="0"/>
          </a:p>
        </p:txBody>
      </p:sp>
    </p:spTree>
    <p:extLst>
      <p:ext uri="{BB962C8B-B14F-4D97-AF65-F5344CB8AC3E}">
        <p14:creationId xmlns:p14="http://schemas.microsoft.com/office/powerpoint/2010/main" val="1903338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438" y="142704"/>
            <a:ext cx="10515600" cy="1084734"/>
          </a:xfrm>
        </p:spPr>
        <p:txBody>
          <a:bodyPr/>
          <a:lstStyle/>
          <a:p>
            <a:r>
              <a:rPr lang="en-NZ" dirty="0"/>
              <a:t>Fishery definitions – spatial structure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1498" y="1309814"/>
            <a:ext cx="5890502" cy="5301359"/>
          </a:xfrm>
          <a:prstGeom prst="rect">
            <a:avLst/>
          </a:prstGeom>
        </p:spPr>
      </p:pic>
      <p:sp>
        <p:nvSpPr>
          <p:cNvPr id="4" name="TextBox 3"/>
          <p:cNvSpPr txBox="1"/>
          <p:nvPr/>
        </p:nvSpPr>
        <p:spPr>
          <a:xfrm>
            <a:off x="634313" y="1227438"/>
            <a:ext cx="5272216" cy="5355312"/>
          </a:xfrm>
          <a:prstGeom prst="rect">
            <a:avLst/>
          </a:prstGeom>
          <a:noFill/>
        </p:spPr>
        <p:txBody>
          <a:bodyPr wrap="square" rtlCol="0">
            <a:spAutoFit/>
          </a:bodyPr>
          <a:lstStyle/>
          <a:p>
            <a:r>
              <a:rPr lang="en-NZ" dirty="0"/>
              <a:t>Four regions defined and used for the definition of LL fisheries in CPUE analysis of Hoyle et al (2016).</a:t>
            </a:r>
          </a:p>
          <a:p>
            <a:endParaRPr lang="en-NZ" dirty="0"/>
          </a:p>
          <a:p>
            <a:r>
              <a:rPr lang="en-NZ" dirty="0"/>
              <a:t>Definition of Northern and Southern areas to partition differences in the length composition from the LL fisheries i.e. larger fish in the North.</a:t>
            </a:r>
          </a:p>
          <a:p>
            <a:endParaRPr lang="en-NZ" dirty="0"/>
          </a:p>
          <a:p>
            <a:r>
              <a:rPr lang="en-NZ" dirty="0"/>
              <a:t>Longitudinal partition. </a:t>
            </a:r>
          </a:p>
          <a:p>
            <a:pPr marL="285750" indent="-285750">
              <a:buFont typeface="Arial" panose="020B0604020202020204" pitchFamily="34" charset="0"/>
              <a:buChar char="•"/>
            </a:pPr>
            <a:r>
              <a:rPr lang="en-NZ" dirty="0"/>
              <a:t>Some differences in the operation of the LL fisheries east vs west.</a:t>
            </a:r>
          </a:p>
          <a:p>
            <a:pPr marL="285750" indent="-285750">
              <a:buFont typeface="Arial" panose="020B0604020202020204" pitchFamily="34" charset="0"/>
              <a:buChar char="•"/>
            </a:pPr>
            <a:r>
              <a:rPr lang="en-NZ" dirty="0"/>
              <a:t>Differences in distribution of catch SE vs SW over time.</a:t>
            </a:r>
          </a:p>
          <a:p>
            <a:pPr marL="285750" indent="-285750">
              <a:buFont typeface="Arial" panose="020B0604020202020204" pitchFamily="34" charset="0"/>
              <a:buChar char="•"/>
            </a:pPr>
            <a:r>
              <a:rPr lang="en-NZ" dirty="0"/>
              <a:t>CPUE indices show some differences between SE and SW especially over the last decade.</a:t>
            </a:r>
          </a:p>
          <a:p>
            <a:pPr marL="285750" indent="-285750">
              <a:buFont typeface="Arial" panose="020B0604020202020204" pitchFamily="34" charset="0"/>
              <a:buChar char="•"/>
            </a:pPr>
            <a:r>
              <a:rPr lang="en-NZ" dirty="0"/>
              <a:t>Large scale of region – might expect some differences in population structure over extent of IO. </a:t>
            </a:r>
          </a:p>
          <a:p>
            <a:pPr marL="285750" indent="-285750">
              <a:buFont typeface="Arial" panose="020B0604020202020204" pitchFamily="34" charset="0"/>
              <a:buChar char="•"/>
            </a:pPr>
            <a:endParaRPr lang="en-NZ" dirty="0"/>
          </a:p>
          <a:p>
            <a:r>
              <a:rPr lang="en-NZ" dirty="0"/>
              <a:t>Conservative approach to apply some spatial structure to the fisheries. Able to aggregate fisheries in stock assessment model by collapsing area structure and sharing parameters. </a:t>
            </a:r>
          </a:p>
        </p:txBody>
      </p:sp>
    </p:spTree>
    <p:extLst>
      <p:ext uri="{BB962C8B-B14F-4D97-AF65-F5344CB8AC3E}">
        <p14:creationId xmlns:p14="http://schemas.microsoft.com/office/powerpoint/2010/main" val="27645726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08722"/>
            <a:ext cx="10543903" cy="923330"/>
          </a:xfrm>
          <a:prstGeom prst="rect">
            <a:avLst/>
          </a:prstGeom>
          <a:noFill/>
        </p:spPr>
        <p:txBody>
          <a:bodyPr wrap="square" rtlCol="0">
            <a:spAutoFit/>
          </a:bodyPr>
          <a:lstStyle/>
          <a:p>
            <a:r>
              <a:rPr lang="en-NZ" sz="5400" dirty="0"/>
              <a:t>Fit to data – LF. Actual residuals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8843" y="1132052"/>
            <a:ext cx="10058400" cy="5657974"/>
          </a:xfrm>
          <a:prstGeom prst="rect">
            <a:avLst/>
          </a:prstGeom>
        </p:spPr>
      </p:pic>
      <p:sp>
        <p:nvSpPr>
          <p:cNvPr id="3" name="TextBox 2"/>
          <p:cNvSpPr txBox="1"/>
          <p:nvPr/>
        </p:nvSpPr>
        <p:spPr>
          <a:xfrm>
            <a:off x="304800" y="2133600"/>
            <a:ext cx="1602377" cy="923330"/>
          </a:xfrm>
          <a:prstGeom prst="rect">
            <a:avLst/>
          </a:prstGeom>
          <a:noFill/>
        </p:spPr>
        <p:txBody>
          <a:bodyPr wrap="square" rtlCol="0">
            <a:spAutoFit/>
          </a:bodyPr>
          <a:lstStyle/>
          <a:p>
            <a:r>
              <a:rPr lang="en-NZ" dirty="0"/>
              <a:t>Blue = positive</a:t>
            </a:r>
          </a:p>
          <a:p>
            <a:endParaRPr lang="en-NZ" dirty="0"/>
          </a:p>
          <a:p>
            <a:r>
              <a:rPr lang="en-NZ" dirty="0"/>
              <a:t>Red = negative</a:t>
            </a:r>
            <a:endParaRPr lang="en-US" dirty="0"/>
          </a:p>
        </p:txBody>
      </p:sp>
    </p:spTree>
    <p:extLst>
      <p:ext uri="{BB962C8B-B14F-4D97-AF65-F5344CB8AC3E}">
        <p14:creationId xmlns:p14="http://schemas.microsoft.com/office/powerpoint/2010/main" val="15675875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844" y="265734"/>
            <a:ext cx="10515600" cy="996536"/>
          </a:xfrm>
        </p:spPr>
        <p:txBody>
          <a:bodyPr/>
          <a:lstStyle/>
          <a:p>
            <a:r>
              <a:rPr lang="en-NZ" dirty="0"/>
              <a:t>Reference model</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3278" y="178904"/>
            <a:ext cx="7494487" cy="6516811"/>
          </a:xfrm>
          <a:prstGeom prst="rect">
            <a:avLst/>
          </a:prstGeom>
        </p:spPr>
      </p:pic>
      <p:sp>
        <p:nvSpPr>
          <p:cNvPr id="4" name="TextBox 3"/>
          <p:cNvSpPr txBox="1"/>
          <p:nvPr/>
        </p:nvSpPr>
        <p:spPr>
          <a:xfrm>
            <a:off x="467139" y="2007704"/>
            <a:ext cx="3737113" cy="1938992"/>
          </a:xfrm>
          <a:prstGeom prst="rect">
            <a:avLst/>
          </a:prstGeom>
          <a:noFill/>
        </p:spPr>
        <p:txBody>
          <a:bodyPr wrap="square" rtlCol="0">
            <a:spAutoFit/>
          </a:bodyPr>
          <a:lstStyle/>
          <a:p>
            <a:r>
              <a:rPr lang="en-NZ" sz="2400" dirty="0"/>
              <a:t>Statistical uncertainty derived from the covariance matrix.</a:t>
            </a:r>
          </a:p>
          <a:p>
            <a:endParaRPr lang="en-NZ" sz="2400" dirty="0"/>
          </a:p>
          <a:p>
            <a:r>
              <a:rPr lang="en-NZ" sz="2400" dirty="0"/>
              <a:t>(Some MCMC trials also conducted).</a:t>
            </a:r>
          </a:p>
        </p:txBody>
      </p:sp>
    </p:spTree>
    <p:extLst>
      <p:ext uri="{BB962C8B-B14F-4D97-AF65-F5344CB8AC3E}">
        <p14:creationId xmlns:p14="http://schemas.microsoft.com/office/powerpoint/2010/main" val="6793673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0839" y="271849"/>
            <a:ext cx="5915040" cy="6506638"/>
          </a:xfrm>
          <a:prstGeom prst="rect">
            <a:avLst/>
          </a:prstGeom>
        </p:spPr>
      </p:pic>
      <p:sp>
        <p:nvSpPr>
          <p:cNvPr id="3" name="TextBox 2"/>
          <p:cNvSpPr txBox="1"/>
          <p:nvPr/>
        </p:nvSpPr>
        <p:spPr>
          <a:xfrm>
            <a:off x="642551" y="881449"/>
            <a:ext cx="4596714" cy="1077218"/>
          </a:xfrm>
          <a:prstGeom prst="rect">
            <a:avLst/>
          </a:prstGeom>
          <a:noFill/>
        </p:spPr>
        <p:txBody>
          <a:bodyPr wrap="square" rtlCol="0">
            <a:spAutoFit/>
          </a:bodyPr>
          <a:lstStyle/>
          <a:p>
            <a:pPr lvl="1"/>
            <a:r>
              <a:rPr lang="en-NZ" sz="3200" dirty="0"/>
              <a:t>Fishing mortality rates by fishery</a:t>
            </a:r>
          </a:p>
        </p:txBody>
      </p:sp>
      <p:sp>
        <p:nvSpPr>
          <p:cNvPr id="4" name="TextBox 3"/>
          <p:cNvSpPr txBox="1"/>
          <p:nvPr/>
        </p:nvSpPr>
        <p:spPr>
          <a:xfrm>
            <a:off x="714103" y="2690949"/>
            <a:ext cx="4589417" cy="1754326"/>
          </a:xfrm>
          <a:prstGeom prst="rect">
            <a:avLst/>
          </a:prstGeom>
          <a:noFill/>
        </p:spPr>
        <p:txBody>
          <a:bodyPr wrap="square" rtlCol="0">
            <a:spAutoFit/>
          </a:bodyPr>
          <a:lstStyle/>
          <a:p>
            <a:r>
              <a:rPr lang="en-GB" dirty="0"/>
              <a:t>Fishing mortality rates for each fishery are defined as apical fishing mortality rates; i.e. the fishing mortality for the fully selected length class (or length classes).</a:t>
            </a:r>
          </a:p>
          <a:p>
            <a:endParaRPr lang="en-GB" dirty="0"/>
          </a:p>
          <a:p>
            <a:r>
              <a:rPr lang="en-GB" dirty="0"/>
              <a:t>Higher mortality rates in the southern LL fisheries.</a:t>
            </a:r>
            <a:endParaRPr lang="en-US" dirty="0"/>
          </a:p>
        </p:txBody>
      </p:sp>
    </p:spTree>
    <p:extLst>
      <p:ext uri="{BB962C8B-B14F-4D97-AF65-F5344CB8AC3E}">
        <p14:creationId xmlns:p14="http://schemas.microsoft.com/office/powerpoint/2010/main" val="33392296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87205"/>
          </a:xfrm>
        </p:spPr>
        <p:txBody>
          <a:bodyPr/>
          <a:lstStyle/>
          <a:p>
            <a:r>
              <a:rPr lang="en-NZ" dirty="0"/>
              <a:t>Model sensitivities</a:t>
            </a:r>
          </a:p>
        </p:txBody>
      </p:sp>
      <p:sp>
        <p:nvSpPr>
          <p:cNvPr id="3" name="Content Placeholder 2"/>
          <p:cNvSpPr>
            <a:spLocks noGrp="1"/>
          </p:cNvSpPr>
          <p:nvPr>
            <p:ph idx="1"/>
          </p:nvPr>
        </p:nvSpPr>
        <p:spPr>
          <a:xfrm>
            <a:off x="838200" y="1517512"/>
            <a:ext cx="10515600" cy="4351338"/>
          </a:xfrm>
        </p:spPr>
        <p:txBody>
          <a:bodyPr/>
          <a:lstStyle/>
          <a:p>
            <a:r>
              <a:rPr lang="en-NZ" dirty="0"/>
              <a:t>Reference model – one change sensitivities.</a:t>
            </a:r>
          </a:p>
          <a:p>
            <a:r>
              <a:rPr lang="en-NZ" dirty="0"/>
              <a:t>Natural mortality reference (0.3), low (0.2207), hybrid.</a:t>
            </a:r>
          </a:p>
          <a:p>
            <a:r>
              <a:rPr lang="en-NZ" dirty="0"/>
              <a:t>Steepness reference 0.8, low (0.7), high (0.9).</a:t>
            </a:r>
          </a:p>
          <a:p>
            <a:r>
              <a:rPr lang="en-NZ" dirty="0"/>
              <a:t>LL catchability increase 1% per annum (</a:t>
            </a:r>
            <a:r>
              <a:rPr lang="en-NZ" i="1" dirty="0" err="1"/>
              <a:t>CPUEincreaseq</a:t>
            </a:r>
            <a:r>
              <a:rPr lang="en-NZ" dirty="0"/>
              <a:t>).</a:t>
            </a:r>
          </a:p>
          <a:p>
            <a:r>
              <a:rPr lang="en-NZ" dirty="0"/>
              <a:t>Include LL1 &amp; LL2 CPUE indices (</a:t>
            </a:r>
            <a:r>
              <a:rPr lang="en-NZ" i="1" dirty="0" err="1"/>
              <a:t>CPUEall</a:t>
            </a:r>
            <a:r>
              <a:rPr lang="en-NZ" dirty="0"/>
              <a:t>), CV 0.3.</a:t>
            </a:r>
          </a:p>
          <a:p>
            <a:r>
              <a:rPr lang="en-NZ" i="1" dirty="0" err="1"/>
              <a:t>CPUEsouthwest</a:t>
            </a:r>
            <a:r>
              <a:rPr lang="en-NZ" dirty="0"/>
              <a:t> exclude LL4 CPUE indices.</a:t>
            </a:r>
          </a:p>
          <a:p>
            <a:r>
              <a:rPr lang="en-NZ" i="1" dirty="0" err="1"/>
              <a:t>CPUEsoutheast</a:t>
            </a:r>
            <a:r>
              <a:rPr lang="en-NZ" dirty="0"/>
              <a:t> exclude LL3 CPUE indices, switch off LL4 CPUE temporal catchability deviates.</a:t>
            </a:r>
          </a:p>
          <a:p>
            <a:pPr marL="0" indent="0">
              <a:buNone/>
            </a:pPr>
            <a:endParaRPr lang="en-NZ" dirty="0"/>
          </a:p>
          <a:p>
            <a:endParaRPr lang="en-NZ" dirty="0"/>
          </a:p>
        </p:txBody>
      </p:sp>
    </p:spTree>
    <p:extLst>
      <p:ext uri="{BB962C8B-B14F-4D97-AF65-F5344CB8AC3E}">
        <p14:creationId xmlns:p14="http://schemas.microsoft.com/office/powerpoint/2010/main" val="40972403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Model likelihoods</a:t>
            </a:r>
          </a:p>
        </p:txBody>
      </p:sp>
      <p:graphicFrame>
        <p:nvGraphicFramePr>
          <p:cNvPr id="4" name="Table 3"/>
          <p:cNvGraphicFramePr>
            <a:graphicFrameLocks noGrp="1"/>
          </p:cNvGraphicFramePr>
          <p:nvPr>
            <p:extLst>
              <p:ext uri="{D42A27DB-BD31-4B8C-83A1-F6EECF244321}">
                <p14:modId xmlns:p14="http://schemas.microsoft.com/office/powerpoint/2010/main" val="21765850"/>
              </p:ext>
            </p:extLst>
          </p:nvPr>
        </p:nvGraphicFramePr>
        <p:xfrm>
          <a:off x="655981" y="1789039"/>
          <a:ext cx="10697819" cy="3916024"/>
        </p:xfrm>
        <a:graphic>
          <a:graphicData uri="http://schemas.openxmlformats.org/drawingml/2006/table">
            <a:tbl>
              <a:tblPr>
                <a:tableStyleId>{5C22544A-7EE6-4342-B048-85BDC9FD1C3A}</a:tableStyleId>
              </a:tblPr>
              <a:tblGrid>
                <a:gridCol w="2226979">
                  <a:extLst>
                    <a:ext uri="{9D8B030D-6E8A-4147-A177-3AD203B41FA5}">
                      <a16:colId xmlns:a16="http://schemas.microsoft.com/office/drawing/2014/main" val="20000"/>
                    </a:ext>
                  </a:extLst>
                </a:gridCol>
                <a:gridCol w="1210120">
                  <a:extLst>
                    <a:ext uri="{9D8B030D-6E8A-4147-A177-3AD203B41FA5}">
                      <a16:colId xmlns:a16="http://schemas.microsoft.com/office/drawing/2014/main" val="20001"/>
                    </a:ext>
                  </a:extLst>
                </a:gridCol>
                <a:gridCol w="1210120">
                  <a:extLst>
                    <a:ext uri="{9D8B030D-6E8A-4147-A177-3AD203B41FA5}">
                      <a16:colId xmlns:a16="http://schemas.microsoft.com/office/drawing/2014/main" val="20002"/>
                    </a:ext>
                  </a:extLst>
                </a:gridCol>
                <a:gridCol w="1210120">
                  <a:extLst>
                    <a:ext uri="{9D8B030D-6E8A-4147-A177-3AD203B41FA5}">
                      <a16:colId xmlns:a16="http://schemas.microsoft.com/office/drawing/2014/main" val="20003"/>
                    </a:ext>
                  </a:extLst>
                </a:gridCol>
                <a:gridCol w="1210120">
                  <a:extLst>
                    <a:ext uri="{9D8B030D-6E8A-4147-A177-3AD203B41FA5}">
                      <a16:colId xmlns:a16="http://schemas.microsoft.com/office/drawing/2014/main" val="20004"/>
                    </a:ext>
                  </a:extLst>
                </a:gridCol>
                <a:gridCol w="1210120">
                  <a:extLst>
                    <a:ext uri="{9D8B030D-6E8A-4147-A177-3AD203B41FA5}">
                      <a16:colId xmlns:a16="http://schemas.microsoft.com/office/drawing/2014/main" val="20005"/>
                    </a:ext>
                  </a:extLst>
                </a:gridCol>
                <a:gridCol w="1210120">
                  <a:extLst>
                    <a:ext uri="{9D8B030D-6E8A-4147-A177-3AD203B41FA5}">
                      <a16:colId xmlns:a16="http://schemas.microsoft.com/office/drawing/2014/main" val="20006"/>
                    </a:ext>
                  </a:extLst>
                </a:gridCol>
                <a:gridCol w="1210120">
                  <a:extLst>
                    <a:ext uri="{9D8B030D-6E8A-4147-A177-3AD203B41FA5}">
                      <a16:colId xmlns:a16="http://schemas.microsoft.com/office/drawing/2014/main" val="20007"/>
                    </a:ext>
                  </a:extLst>
                </a:gridCol>
              </a:tblGrid>
              <a:tr h="261670">
                <a:tc>
                  <a:txBody>
                    <a:bodyPr/>
                    <a:lstStyle/>
                    <a:p>
                      <a:pPr indent="457200" algn="l">
                        <a:spcAft>
                          <a:spcPts val="0"/>
                        </a:spcAft>
                      </a:pPr>
                      <a:r>
                        <a:rPr lang="en-NZ" sz="1200">
                          <a:effectLst/>
                        </a:rPr>
                        <a:t>Model</a:t>
                      </a:r>
                      <a:endParaRPr lang="en-NZ" sz="16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indent="457200" algn="r">
                        <a:spcAft>
                          <a:spcPts val="0"/>
                        </a:spcAft>
                      </a:pPr>
                      <a:r>
                        <a:rPr lang="en-NZ" sz="1200">
                          <a:effectLst/>
                        </a:rPr>
                        <a:t>Total likelihood</a:t>
                      </a:r>
                      <a:endParaRPr lang="en-NZ" sz="16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indent="457200" algn="r">
                        <a:spcAft>
                          <a:spcPts val="0"/>
                        </a:spcAft>
                      </a:pPr>
                      <a:r>
                        <a:rPr lang="en-NZ" sz="1200">
                          <a:effectLst/>
                        </a:rPr>
                        <a:t>Total LF Comp</a:t>
                      </a:r>
                      <a:endParaRPr lang="en-NZ" sz="1600">
                        <a:effectLst/>
                        <a:latin typeface="Times New Roman" panose="02020603050405020304" pitchFamily="18" charset="0"/>
                        <a:ea typeface="Times New Roman" panose="02020603050405020304" pitchFamily="18" charset="0"/>
                      </a:endParaRPr>
                    </a:p>
                  </a:txBody>
                  <a:tcPr marL="68580" marR="68580" marT="0" marB="0"/>
                </a:tc>
                <a:tc gridSpan="5">
                  <a:txBody>
                    <a:bodyPr/>
                    <a:lstStyle/>
                    <a:p>
                      <a:pPr indent="457200" algn="r">
                        <a:spcAft>
                          <a:spcPts val="0"/>
                        </a:spcAft>
                      </a:pPr>
                      <a:r>
                        <a:rPr lang="en-NZ" sz="1200">
                          <a:effectLst/>
                        </a:rPr>
                        <a:t>CPUE indices</a:t>
                      </a:r>
                      <a:endParaRPr lang="en-NZ" sz="160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extLst>
                  <a:ext uri="{0D108BD9-81ED-4DB2-BD59-A6C34878D82A}">
                    <a16:rowId xmlns:a16="http://schemas.microsoft.com/office/drawing/2014/main" val="10000"/>
                  </a:ext>
                </a:extLst>
              </a:tr>
              <a:tr h="519730">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NZ"/>
                    </a:p>
                  </a:txBody>
                  <a:tcPr/>
                </a:tc>
                <a:tc vMerge="1">
                  <a:txBody>
                    <a:bodyPr/>
                    <a:lstStyle/>
                    <a:p>
                      <a:endParaRPr lang="en-NZ"/>
                    </a:p>
                  </a:txBody>
                  <a:tcPr/>
                </a:tc>
                <a:tc>
                  <a:txBody>
                    <a:bodyPr/>
                    <a:lstStyle/>
                    <a:p>
                      <a:pPr indent="457200" algn="r">
                        <a:spcAft>
                          <a:spcPts val="0"/>
                        </a:spcAft>
                      </a:pPr>
                      <a:r>
                        <a:rPr lang="en-NZ" sz="1200">
                          <a:effectLst/>
                        </a:rPr>
                        <a:t>LLCPUE1</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LLCPUE2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LLCPUE3</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LLCPUE4</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DNCPUE</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261670">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r">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779594">
                <a:tc>
                  <a:txBody>
                    <a:bodyPr/>
                    <a:lstStyle/>
                    <a:p>
                      <a:pPr indent="457200" algn="l">
                        <a:spcAft>
                          <a:spcPts val="0"/>
                        </a:spcAft>
                      </a:pPr>
                      <a:r>
                        <a:rPr lang="en-NZ" sz="1200">
                          <a:effectLst/>
                        </a:rPr>
                        <a:t>Reference</a:t>
                      </a:r>
                      <a:endParaRPr lang="en-NZ" sz="1600">
                        <a:effectLst/>
                      </a:endParaRPr>
                    </a:p>
                    <a:p>
                      <a:pPr indent="457200" algn="l">
                        <a:spcAft>
                          <a:spcPts val="0"/>
                        </a:spcAft>
                      </a:pPr>
                      <a:r>
                        <a:rPr lang="en-NZ" sz="1200">
                          <a:effectLst/>
                        </a:rPr>
                        <a:t>(CPUEsouth)</a:t>
                      </a:r>
                      <a:endParaRPr lang="en-NZ" sz="1600">
                        <a:effectLst/>
                      </a:endParaRPr>
                    </a:p>
                    <a:p>
                      <a:pPr indent="457200" algn="l">
                        <a:spcAft>
                          <a:spcPts val="0"/>
                        </a:spcAft>
                      </a:pPr>
                      <a:r>
                        <a:rPr lang="en-NZ" sz="1200">
                          <a:effectLst/>
                        </a:rPr>
                        <a:t> </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722.80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939.20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-136.70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-74.61</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-5.02</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261670">
                <a:tc>
                  <a:txBody>
                    <a:bodyPr/>
                    <a:lstStyle/>
                    <a:p>
                      <a:pPr indent="457200" algn="l">
                        <a:spcAft>
                          <a:spcPts val="0"/>
                        </a:spcAft>
                      </a:pPr>
                      <a:r>
                        <a:rPr lang="en-NZ" sz="1200">
                          <a:effectLst/>
                        </a:rPr>
                        <a:t>./CPUEall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651.38</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961.23</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-82.38</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-12.72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-136.16</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-72.30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-4.71</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261670">
                <a:tc>
                  <a:txBody>
                    <a:bodyPr/>
                    <a:lstStyle/>
                    <a:p>
                      <a:pPr indent="457200" algn="l">
                        <a:spcAft>
                          <a:spcPts val="0"/>
                        </a:spcAft>
                      </a:pPr>
                      <a:r>
                        <a:rPr lang="en-NZ" sz="1200">
                          <a:effectLst/>
                        </a:rPr>
                        <a:t>./CPUEincreaseQ</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724.57</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940.88</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-136.20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-74.81</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-4.75</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261670">
                <a:tc>
                  <a:txBody>
                    <a:bodyPr/>
                    <a:lstStyle/>
                    <a:p>
                      <a:pPr indent="457200" algn="l">
                        <a:spcAft>
                          <a:spcPts val="0"/>
                        </a:spcAft>
                      </a:pPr>
                      <a:r>
                        <a:rPr lang="en-NZ" sz="1200">
                          <a:effectLst/>
                        </a:rPr>
                        <a:t>./CPUEsoutheast</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890.52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940.32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-45.04</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-5.01</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261670">
                <a:tc>
                  <a:txBody>
                    <a:bodyPr/>
                    <a:lstStyle/>
                    <a:p>
                      <a:pPr indent="457200" algn="l">
                        <a:spcAft>
                          <a:spcPts val="0"/>
                        </a:spcAft>
                      </a:pPr>
                      <a:r>
                        <a:rPr lang="en-NZ" sz="1200">
                          <a:effectLst/>
                        </a:rPr>
                        <a:t>./CPUEsouthwest</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789.43</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933.75</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-138.47</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-5.21</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261670">
                <a:tc>
                  <a:txBody>
                    <a:bodyPr/>
                    <a:lstStyle/>
                    <a:p>
                      <a:pPr indent="457200" algn="l">
                        <a:spcAft>
                          <a:spcPts val="0"/>
                        </a:spcAft>
                      </a:pPr>
                      <a:r>
                        <a:rPr lang="en-NZ" sz="1200">
                          <a:effectLst/>
                        </a:rPr>
                        <a:t>./Mhybrid</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756.22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971.27</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-137.10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-74.30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-5.06</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261670">
                <a:tc>
                  <a:txBody>
                    <a:bodyPr/>
                    <a:lstStyle/>
                    <a:p>
                      <a:pPr indent="457200" algn="l">
                        <a:spcAft>
                          <a:spcPts val="0"/>
                        </a:spcAft>
                      </a:pPr>
                      <a:r>
                        <a:rPr lang="en-NZ" sz="1200">
                          <a:effectLst/>
                        </a:rPr>
                        <a:t>./Mlow</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757.92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972.45</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-136.97</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-74.20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-5.02</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9"/>
                  </a:ext>
                </a:extLst>
              </a:tr>
              <a:tr h="261670">
                <a:tc>
                  <a:txBody>
                    <a:bodyPr/>
                    <a:lstStyle/>
                    <a:p>
                      <a:pPr indent="457200" algn="l">
                        <a:spcAft>
                          <a:spcPts val="0"/>
                        </a:spcAft>
                      </a:pPr>
                      <a:r>
                        <a:rPr lang="en-NZ" sz="1200">
                          <a:effectLst/>
                        </a:rPr>
                        <a:t>./SteepHigh</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721.70</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938.45</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-136.59</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-74.73</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-5.06</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10"/>
                  </a:ext>
                </a:extLst>
              </a:tr>
              <a:tr h="261670">
                <a:tc>
                  <a:txBody>
                    <a:bodyPr/>
                    <a:lstStyle/>
                    <a:p>
                      <a:pPr indent="457200" algn="l">
                        <a:spcAft>
                          <a:spcPts val="0"/>
                        </a:spcAft>
                      </a:pPr>
                      <a:r>
                        <a:rPr lang="en-NZ" sz="1200">
                          <a:effectLst/>
                        </a:rPr>
                        <a:t>./SteepLow</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724.21</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940.16</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NA</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-136.82</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a:effectLst/>
                        </a:rPr>
                        <a:t>-74.45</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en-NZ" sz="1200" dirty="0">
                          <a:effectLst/>
                        </a:rPr>
                        <a:t>-4.97</a:t>
                      </a:r>
                      <a:endParaRPr lang="en-NZ"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2327653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63486"/>
            <a:ext cx="6160897" cy="5357191"/>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6135" y="1063486"/>
            <a:ext cx="6046595" cy="5257800"/>
          </a:xfrm>
          <a:prstGeom prst="rect">
            <a:avLst/>
          </a:prstGeom>
        </p:spPr>
      </p:pic>
      <p:sp>
        <p:nvSpPr>
          <p:cNvPr id="4" name="Title 1"/>
          <p:cNvSpPr txBox="1">
            <a:spLocks/>
          </p:cNvSpPr>
          <p:nvPr/>
        </p:nvSpPr>
        <p:spPr>
          <a:xfrm>
            <a:off x="838200" y="365125"/>
            <a:ext cx="10515600" cy="8872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Model sensitivities - CPUE</a:t>
            </a:r>
          </a:p>
        </p:txBody>
      </p:sp>
    </p:spTree>
    <p:extLst>
      <p:ext uri="{BB962C8B-B14F-4D97-AF65-F5344CB8AC3E}">
        <p14:creationId xmlns:p14="http://schemas.microsoft.com/office/powerpoint/2010/main" val="1169463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365125"/>
            <a:ext cx="10515600" cy="88720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Model sensitivities – biological parameters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65798"/>
            <a:ext cx="6226119" cy="5413905"/>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673" y="1189185"/>
            <a:ext cx="6172327" cy="5367130"/>
          </a:xfrm>
          <a:prstGeom prst="rect">
            <a:avLst/>
          </a:prstGeom>
        </p:spPr>
      </p:pic>
    </p:spTree>
    <p:extLst>
      <p:ext uri="{BB962C8B-B14F-4D97-AF65-F5344CB8AC3E}">
        <p14:creationId xmlns:p14="http://schemas.microsoft.com/office/powerpoint/2010/main" val="29521617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Reference points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510567"/>
            <a:ext cx="5399543" cy="5399543"/>
          </a:xfrm>
          <a:prstGeom prst="rect">
            <a:avLst/>
          </a:prstGeom>
        </p:spPr>
      </p:pic>
      <p:sp>
        <p:nvSpPr>
          <p:cNvPr id="4" name="TextBox 3"/>
          <p:cNvSpPr txBox="1"/>
          <p:nvPr/>
        </p:nvSpPr>
        <p:spPr>
          <a:xfrm>
            <a:off x="536713" y="1848678"/>
            <a:ext cx="4989444" cy="923330"/>
          </a:xfrm>
          <a:prstGeom prst="rect">
            <a:avLst/>
          </a:prstGeom>
          <a:noFill/>
        </p:spPr>
        <p:txBody>
          <a:bodyPr wrap="square" rtlCol="0">
            <a:spAutoFit/>
          </a:bodyPr>
          <a:lstStyle/>
          <a:p>
            <a:r>
              <a:rPr lang="en-NZ" dirty="0"/>
              <a:t>MSY reference points based on 2014 F-at-age.</a:t>
            </a:r>
          </a:p>
          <a:p>
            <a:endParaRPr lang="en-NZ" dirty="0"/>
          </a:p>
          <a:p>
            <a:r>
              <a:rPr lang="en-NZ" dirty="0"/>
              <a:t>Reference model</a:t>
            </a:r>
          </a:p>
        </p:txBody>
      </p:sp>
    </p:spTree>
    <p:extLst>
      <p:ext uri="{BB962C8B-B14F-4D97-AF65-F5344CB8AC3E}">
        <p14:creationId xmlns:p14="http://schemas.microsoft.com/office/powerpoint/2010/main" val="40032711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782" y="156403"/>
            <a:ext cx="10515600" cy="861893"/>
          </a:xfrm>
        </p:spPr>
        <p:txBody>
          <a:bodyPr/>
          <a:lstStyle/>
          <a:p>
            <a:r>
              <a:rPr lang="en-NZ" dirty="0"/>
              <a:t>Reference points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190" y="1227018"/>
            <a:ext cx="5732798" cy="498493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177" y="1120404"/>
            <a:ext cx="5978013" cy="5198165"/>
          </a:xfrm>
          <a:prstGeom prst="rect">
            <a:avLst/>
          </a:prstGeom>
        </p:spPr>
      </p:pic>
    </p:spTree>
    <p:extLst>
      <p:ext uri="{BB962C8B-B14F-4D97-AF65-F5344CB8AC3E}">
        <p14:creationId xmlns:p14="http://schemas.microsoft.com/office/powerpoint/2010/main" val="19081780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Stock status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3" name="TextBox 2"/>
          <p:cNvSpPr txBox="1"/>
          <p:nvPr/>
        </p:nvSpPr>
        <p:spPr>
          <a:xfrm>
            <a:off x="484099" y="1804927"/>
            <a:ext cx="4497355" cy="4339650"/>
          </a:xfrm>
          <a:prstGeom prst="rect">
            <a:avLst/>
          </a:prstGeom>
          <a:noFill/>
        </p:spPr>
        <p:txBody>
          <a:bodyPr wrap="square" rtlCol="0">
            <a:spAutoFit/>
          </a:bodyPr>
          <a:lstStyle/>
          <a:p>
            <a:r>
              <a:rPr lang="en-NZ" sz="2400" dirty="0"/>
              <a:t>Reference model</a:t>
            </a:r>
          </a:p>
          <a:p>
            <a:endParaRPr lang="en-NZ" dirty="0"/>
          </a:p>
          <a:p>
            <a:r>
              <a:rPr lang="en-NZ" dirty="0"/>
              <a:t>SB/SBMSY = 1.801 (1.154</a:t>
            </a:r>
            <a:r>
              <a:rPr lang="en-GB" dirty="0"/>
              <a:t>–2.448)</a:t>
            </a:r>
          </a:p>
          <a:p>
            <a:endParaRPr lang="en-GB" dirty="0"/>
          </a:p>
          <a:p>
            <a:r>
              <a:rPr lang="en-GB" dirty="0"/>
              <a:t>F/FMSY = </a:t>
            </a:r>
            <a:r>
              <a:rPr lang="en-NZ" dirty="0"/>
              <a:t>0.846 (0.421</a:t>
            </a:r>
            <a:r>
              <a:rPr lang="en-GB" dirty="0"/>
              <a:t>–</a:t>
            </a:r>
            <a:r>
              <a:rPr lang="en-NZ" dirty="0"/>
              <a:t>1.271)</a:t>
            </a:r>
          </a:p>
          <a:p>
            <a:endParaRPr lang="en-NZ" dirty="0"/>
          </a:p>
          <a:p>
            <a:r>
              <a:rPr lang="en-NZ" dirty="0"/>
              <a:t>Not overfished, fishing mortality less than FMSY.</a:t>
            </a:r>
          </a:p>
          <a:p>
            <a:endParaRPr lang="en-NZ" dirty="0"/>
          </a:p>
          <a:p>
            <a:r>
              <a:rPr lang="en-NZ" dirty="0"/>
              <a:t>Relatively high uncertainty associated with current stock status. Some probability that overfishing is occurring </a:t>
            </a:r>
            <a:r>
              <a:rPr lang="en-NZ" dirty="0" err="1"/>
              <a:t>Pr</a:t>
            </a:r>
            <a:r>
              <a:rPr lang="en-NZ" dirty="0"/>
              <a:t> (F/Fmsy &gt; 1) = 0.22.</a:t>
            </a:r>
          </a:p>
          <a:p>
            <a:endParaRPr lang="en-NZ" dirty="0"/>
          </a:p>
          <a:p>
            <a:r>
              <a:rPr lang="en-NZ" dirty="0"/>
              <a:t>MSY based reference point corresponds to a relatively low biomass level (</a:t>
            </a:r>
            <a:r>
              <a:rPr lang="en-NZ" dirty="0" err="1"/>
              <a:t>Sbmsy</a:t>
            </a:r>
            <a:r>
              <a:rPr lang="en-NZ" dirty="0"/>
              <a:t>/SB0 approx. 0.20).</a:t>
            </a:r>
          </a:p>
        </p:txBody>
      </p:sp>
    </p:spTree>
    <p:extLst>
      <p:ext uri="{BB962C8B-B14F-4D97-AF65-F5344CB8AC3E}">
        <p14:creationId xmlns:p14="http://schemas.microsoft.com/office/powerpoint/2010/main" val="3564996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46438" y="142704"/>
            <a:ext cx="10515600" cy="10847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Fishery definitions – spatial structure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9741" y="815547"/>
            <a:ext cx="5087934" cy="5935362"/>
          </a:xfrm>
          <a:prstGeom prst="rect">
            <a:avLst/>
          </a:prstGeom>
        </p:spPr>
      </p:pic>
      <p:sp>
        <p:nvSpPr>
          <p:cNvPr id="4" name="TextBox 3"/>
          <p:cNvSpPr txBox="1"/>
          <p:nvPr/>
        </p:nvSpPr>
        <p:spPr>
          <a:xfrm>
            <a:off x="502508" y="1515762"/>
            <a:ext cx="5964195" cy="1569660"/>
          </a:xfrm>
          <a:prstGeom prst="rect">
            <a:avLst/>
          </a:prstGeom>
          <a:noFill/>
        </p:spPr>
        <p:txBody>
          <a:bodyPr wrap="square" rtlCol="0">
            <a:spAutoFit/>
          </a:bodyPr>
          <a:lstStyle/>
          <a:p>
            <a:r>
              <a:rPr lang="en-NZ" sz="2400" dirty="0"/>
              <a:t>Spatial distribution of Longline catches by decade.</a:t>
            </a:r>
          </a:p>
          <a:p>
            <a:endParaRPr lang="en-NZ" dirty="0"/>
          </a:p>
          <a:p>
            <a:r>
              <a:rPr lang="en-NZ" dirty="0"/>
              <a:t>1960s and 1970s the southern LL fishery was primarily comprised of catch from the SW region of the Indian Ocean.</a:t>
            </a:r>
          </a:p>
          <a:p>
            <a:endParaRPr lang="en-NZ" dirty="0"/>
          </a:p>
        </p:txBody>
      </p:sp>
    </p:spTree>
    <p:extLst>
      <p:ext uri="{BB962C8B-B14F-4D97-AF65-F5344CB8AC3E}">
        <p14:creationId xmlns:p14="http://schemas.microsoft.com/office/powerpoint/2010/main" val="26093132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Stock status</a:t>
            </a:r>
          </a:p>
        </p:txBody>
      </p:sp>
      <p:pic>
        <p:nvPicPr>
          <p:cNvPr id="4" name="Picture 3"/>
          <p:cNvPicPr>
            <a:picLocks noChangeAspect="1"/>
          </p:cNvPicPr>
          <p:nvPr/>
        </p:nvPicPr>
        <p:blipFill>
          <a:blip r:embed="rId2"/>
          <a:stretch>
            <a:fillRect/>
          </a:stretch>
        </p:blipFill>
        <p:spPr>
          <a:xfrm>
            <a:off x="395384" y="1690688"/>
            <a:ext cx="11774478" cy="3590439"/>
          </a:xfrm>
          <a:prstGeom prst="rect">
            <a:avLst/>
          </a:prstGeom>
        </p:spPr>
      </p:pic>
      <p:sp>
        <p:nvSpPr>
          <p:cNvPr id="5" name="TextBox 4"/>
          <p:cNvSpPr txBox="1"/>
          <p:nvPr/>
        </p:nvSpPr>
        <p:spPr>
          <a:xfrm>
            <a:off x="395384" y="5635690"/>
            <a:ext cx="10521432" cy="646331"/>
          </a:xfrm>
          <a:prstGeom prst="rect">
            <a:avLst/>
          </a:prstGeom>
          <a:noFill/>
        </p:spPr>
        <p:txBody>
          <a:bodyPr wrap="square" rtlCol="0">
            <a:spAutoFit/>
          </a:bodyPr>
          <a:lstStyle/>
          <a:p>
            <a:r>
              <a:rPr lang="en-NZ" dirty="0"/>
              <a:t>MSY approx. 33,000-40,000 mt. </a:t>
            </a:r>
          </a:p>
          <a:p>
            <a:r>
              <a:rPr lang="en-NZ" dirty="0"/>
              <a:t>Recent catch 2014 39,700 mt; 2010-14 36,200 mt.</a:t>
            </a:r>
          </a:p>
        </p:txBody>
      </p:sp>
    </p:spTree>
    <p:extLst>
      <p:ext uri="{BB962C8B-B14F-4D97-AF65-F5344CB8AC3E}">
        <p14:creationId xmlns:p14="http://schemas.microsoft.com/office/powerpoint/2010/main" val="7309324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29193"/>
          </a:xfrm>
        </p:spPr>
        <p:txBody>
          <a:bodyPr/>
          <a:lstStyle/>
          <a:p>
            <a:r>
              <a:rPr lang="en-NZ" dirty="0"/>
              <a:t>Stock projections for K2SM</a:t>
            </a:r>
          </a:p>
        </p:txBody>
      </p:sp>
      <p:sp>
        <p:nvSpPr>
          <p:cNvPr id="4" name="TextBox 3"/>
          <p:cNvSpPr txBox="1"/>
          <p:nvPr/>
        </p:nvSpPr>
        <p:spPr>
          <a:xfrm>
            <a:off x="442037" y="1194318"/>
            <a:ext cx="10521432" cy="461665"/>
          </a:xfrm>
          <a:prstGeom prst="rect">
            <a:avLst/>
          </a:prstGeom>
          <a:noFill/>
        </p:spPr>
        <p:txBody>
          <a:bodyPr wrap="square" rtlCol="0">
            <a:spAutoFit/>
          </a:bodyPr>
          <a:lstStyle/>
          <a:p>
            <a:r>
              <a:rPr lang="en-NZ" sz="2400" dirty="0"/>
              <a:t>Projected 10 year catches at 2014 fishery catches (cumulative 39,700 mt).</a:t>
            </a:r>
          </a:p>
        </p:txBody>
      </p:sp>
      <p:pic>
        <p:nvPicPr>
          <p:cNvPr id="3" name="Picture 2"/>
          <p:cNvPicPr>
            <a:picLocks noChangeAspect="1"/>
          </p:cNvPicPr>
          <p:nvPr/>
        </p:nvPicPr>
        <p:blipFill rotWithShape="1">
          <a:blip r:embed="rId2"/>
          <a:srcRect r="18891"/>
          <a:stretch/>
        </p:blipFill>
        <p:spPr>
          <a:xfrm>
            <a:off x="838200" y="2210643"/>
            <a:ext cx="10904936" cy="3780854"/>
          </a:xfrm>
          <a:prstGeom prst="rect">
            <a:avLst/>
          </a:prstGeom>
        </p:spPr>
      </p:pic>
      <p:sp>
        <p:nvSpPr>
          <p:cNvPr id="5" name="TextBox 4"/>
          <p:cNvSpPr txBox="1"/>
          <p:nvPr/>
        </p:nvSpPr>
        <p:spPr>
          <a:xfrm>
            <a:off x="748937" y="5826034"/>
            <a:ext cx="9710057" cy="646331"/>
          </a:xfrm>
          <a:prstGeom prst="rect">
            <a:avLst/>
          </a:prstGeom>
          <a:noFill/>
        </p:spPr>
        <p:txBody>
          <a:bodyPr wrap="square" rtlCol="0">
            <a:spAutoFit/>
          </a:bodyPr>
          <a:lstStyle/>
          <a:p>
            <a:r>
              <a:rPr lang="en-NZ" dirty="0"/>
              <a:t>Reference model: biomass declines over next five years and plateaus above </a:t>
            </a:r>
            <a:r>
              <a:rPr lang="en-NZ" dirty="0" err="1"/>
              <a:t>SBmsy</a:t>
            </a:r>
            <a:r>
              <a:rPr lang="en-NZ" dirty="0"/>
              <a:t>, relatively low probability of being below target at recent catch level. </a:t>
            </a:r>
            <a:endParaRPr lang="en-US" dirty="0"/>
          </a:p>
        </p:txBody>
      </p:sp>
    </p:spTree>
    <p:extLst>
      <p:ext uri="{BB962C8B-B14F-4D97-AF65-F5344CB8AC3E}">
        <p14:creationId xmlns:p14="http://schemas.microsoft.com/office/powerpoint/2010/main" val="21242490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29193"/>
          </a:xfrm>
        </p:spPr>
        <p:txBody>
          <a:bodyPr/>
          <a:lstStyle/>
          <a:p>
            <a:r>
              <a:rPr lang="en-NZ" dirty="0"/>
              <a:t>Stock projections for K2SM</a:t>
            </a:r>
          </a:p>
        </p:txBody>
      </p:sp>
      <p:sp>
        <p:nvSpPr>
          <p:cNvPr id="4" name="TextBox 3"/>
          <p:cNvSpPr txBox="1"/>
          <p:nvPr/>
        </p:nvSpPr>
        <p:spPr>
          <a:xfrm>
            <a:off x="442037" y="1194318"/>
            <a:ext cx="10521432" cy="461665"/>
          </a:xfrm>
          <a:prstGeom prst="rect">
            <a:avLst/>
          </a:prstGeom>
          <a:noFill/>
        </p:spPr>
        <p:txBody>
          <a:bodyPr wrap="square" rtlCol="0">
            <a:spAutoFit/>
          </a:bodyPr>
          <a:lstStyle/>
          <a:p>
            <a:r>
              <a:rPr lang="en-NZ" sz="2400" dirty="0"/>
              <a:t>Projected 10 year catches at 2014 fishery catches (cumulative 39,700 mt).</a:t>
            </a:r>
          </a:p>
        </p:txBody>
      </p:sp>
      <p:pic>
        <p:nvPicPr>
          <p:cNvPr id="5" name="Picture 4"/>
          <p:cNvPicPr>
            <a:picLocks noChangeAspect="1"/>
          </p:cNvPicPr>
          <p:nvPr/>
        </p:nvPicPr>
        <p:blipFill rotWithShape="1">
          <a:blip r:embed="rId2"/>
          <a:srcRect r="21655"/>
          <a:stretch/>
        </p:blipFill>
        <p:spPr>
          <a:xfrm>
            <a:off x="657874" y="2223842"/>
            <a:ext cx="10695926" cy="3839206"/>
          </a:xfrm>
          <a:prstGeom prst="rect">
            <a:avLst/>
          </a:prstGeom>
        </p:spPr>
      </p:pic>
    </p:spTree>
    <p:extLst>
      <p:ext uri="{BB962C8B-B14F-4D97-AF65-F5344CB8AC3E}">
        <p14:creationId xmlns:p14="http://schemas.microsoft.com/office/powerpoint/2010/main" val="23330097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86346"/>
            <a:ext cx="10515600" cy="1018832"/>
          </a:xfrm>
        </p:spPr>
        <p:txBody>
          <a:bodyPr/>
          <a:lstStyle/>
          <a:p>
            <a:r>
              <a:rPr lang="en-NZ" dirty="0"/>
              <a:t>General model observations – summary 1 </a:t>
            </a:r>
          </a:p>
        </p:txBody>
      </p:sp>
      <p:sp>
        <p:nvSpPr>
          <p:cNvPr id="3" name="Content Placeholder 2"/>
          <p:cNvSpPr>
            <a:spLocks noGrp="1"/>
          </p:cNvSpPr>
          <p:nvPr>
            <p:ph idx="1"/>
          </p:nvPr>
        </p:nvSpPr>
        <p:spPr>
          <a:xfrm>
            <a:off x="408878" y="1285103"/>
            <a:ext cx="11374243" cy="5263978"/>
          </a:xfrm>
        </p:spPr>
        <p:txBody>
          <a:bodyPr>
            <a:normAutofit fontScale="92500" lnSpcReduction="20000"/>
          </a:bodyPr>
          <a:lstStyle/>
          <a:p>
            <a:r>
              <a:rPr lang="en-NZ" dirty="0"/>
              <a:t>Productivity of stock dependent on the cumulative catch history, </a:t>
            </a:r>
            <a:r>
              <a:rPr lang="en-NZ" dirty="0" err="1"/>
              <a:t>esp</a:t>
            </a:r>
            <a:r>
              <a:rPr lang="en-NZ" dirty="0"/>
              <a:t> LL catches.</a:t>
            </a:r>
          </a:p>
          <a:p>
            <a:r>
              <a:rPr lang="en-NZ" dirty="0"/>
              <a:t>Productivity is relatively insensitive to the DN catches during late 1980s-early 1990s. Halving DN catches did not significantly change R0 and MSY (model compensates by reducing recruitment 1985-1990).</a:t>
            </a:r>
          </a:p>
          <a:p>
            <a:r>
              <a:rPr lang="en-NZ" dirty="0"/>
              <a:t>Productivity estimates are dependent on assumptions regarding population structure during early period (equilibrium vs non equilibrium).</a:t>
            </a:r>
          </a:p>
          <a:p>
            <a:r>
              <a:rPr lang="en-NZ" dirty="0"/>
              <a:t>Models relate DN catches to higher overall recruitment (equilibrium conditions) or a period of higher average recruitment in the preceding period (non equilibrium).</a:t>
            </a:r>
          </a:p>
          <a:p>
            <a:r>
              <a:rPr lang="en-NZ" dirty="0"/>
              <a:t>Model trials excluding CPUE from time blocks. Pre 1990 (1979-1989) LL CPUE indices not informative about overall stock size. Nor are 1990-2000 CPUE indices.</a:t>
            </a:r>
          </a:p>
          <a:p>
            <a:r>
              <a:rPr lang="en-NZ" dirty="0"/>
              <a:t>Recent CPUE indices are an important determinant of </a:t>
            </a:r>
            <a:r>
              <a:rPr lang="en-NZ" u="sng" dirty="0"/>
              <a:t>current</a:t>
            </a:r>
            <a:r>
              <a:rPr lang="en-NZ" dirty="0"/>
              <a:t> stock status. Also influence SB0.</a:t>
            </a:r>
          </a:p>
          <a:p>
            <a:r>
              <a:rPr lang="en-NZ" dirty="0"/>
              <a:t>Recent LF data results in more optimistic stock status compared to model without LF data from 2000 onwards.</a:t>
            </a:r>
          </a:p>
        </p:txBody>
      </p:sp>
    </p:spTree>
    <p:extLst>
      <p:ext uri="{BB962C8B-B14F-4D97-AF65-F5344CB8AC3E}">
        <p14:creationId xmlns:p14="http://schemas.microsoft.com/office/powerpoint/2010/main" val="5493480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022" y="882241"/>
            <a:ext cx="3649362" cy="5632311"/>
          </a:xfrm>
          <a:prstGeom prst="rect">
            <a:avLst/>
          </a:prstGeom>
          <a:noFill/>
        </p:spPr>
        <p:txBody>
          <a:bodyPr wrap="square" rtlCol="0">
            <a:spAutoFit/>
          </a:bodyPr>
          <a:lstStyle/>
          <a:p>
            <a:r>
              <a:rPr lang="en-NZ" sz="2400" dirty="0"/>
              <a:t>Testing influence of time blocks of LL3 &amp; LL4 CPUE indices.</a:t>
            </a:r>
          </a:p>
          <a:p>
            <a:endParaRPr lang="en-NZ" dirty="0"/>
          </a:p>
          <a:p>
            <a:r>
              <a:rPr lang="en-NZ" dirty="0"/>
              <a:t>Exclude 1979-1989 </a:t>
            </a:r>
            <a:r>
              <a:rPr lang="en-NZ" i="1" dirty="0"/>
              <a:t>CPUE1990</a:t>
            </a:r>
          </a:p>
          <a:p>
            <a:r>
              <a:rPr lang="en-NZ" dirty="0"/>
              <a:t>Exclude 1990-2000 </a:t>
            </a:r>
            <a:r>
              <a:rPr lang="en-NZ" i="1" dirty="0"/>
              <a:t>CPUE1990_2000</a:t>
            </a:r>
          </a:p>
          <a:p>
            <a:r>
              <a:rPr lang="en-NZ" dirty="0"/>
              <a:t>Exclude 2000-2014 </a:t>
            </a:r>
            <a:r>
              <a:rPr lang="en-NZ" i="1" dirty="0"/>
              <a:t>CPUE2001_2014</a:t>
            </a:r>
          </a:p>
          <a:p>
            <a:endParaRPr lang="en-NZ" i="1" dirty="0"/>
          </a:p>
          <a:p>
            <a:endParaRPr lang="en-NZ" i="1" dirty="0"/>
          </a:p>
          <a:p>
            <a:r>
              <a:rPr lang="en-NZ" i="1" dirty="0"/>
              <a:t>Most recent (increasing) CPUE indices are influential in determining R0.</a:t>
            </a:r>
          </a:p>
          <a:p>
            <a:endParaRPr lang="en-NZ" i="1" dirty="0"/>
          </a:p>
          <a:p>
            <a:r>
              <a:rPr lang="en-NZ" i="1" dirty="0"/>
              <a:t>Ignore recent trend in biomass from CPUE2001_2014.</a:t>
            </a:r>
          </a:p>
          <a:p>
            <a:endParaRPr lang="en-NZ" i="1" dirty="0"/>
          </a:p>
          <a:p>
            <a:endParaRPr lang="en-NZ" i="1" dirty="0"/>
          </a:p>
          <a:p>
            <a:endParaRPr lang="en-NZ" i="1" dirty="0"/>
          </a:p>
          <a:p>
            <a:endParaRPr lang="en-NZ" dirty="0"/>
          </a:p>
          <a:p>
            <a:endParaRPr lang="en-NZ"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399" y="151922"/>
            <a:ext cx="7524831" cy="6543196"/>
          </a:xfrm>
          <a:prstGeom prst="rect">
            <a:avLst/>
          </a:prstGeom>
        </p:spPr>
      </p:pic>
    </p:spTree>
    <p:extLst>
      <p:ext uri="{BB962C8B-B14F-4D97-AF65-F5344CB8AC3E}">
        <p14:creationId xmlns:p14="http://schemas.microsoft.com/office/powerpoint/2010/main" val="35664688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86346"/>
            <a:ext cx="10515600" cy="1018832"/>
          </a:xfrm>
        </p:spPr>
        <p:txBody>
          <a:bodyPr/>
          <a:lstStyle/>
          <a:p>
            <a:r>
              <a:rPr lang="en-NZ" dirty="0"/>
              <a:t>General model observations – summary 2 </a:t>
            </a:r>
          </a:p>
        </p:txBody>
      </p:sp>
      <p:sp>
        <p:nvSpPr>
          <p:cNvPr id="3" name="Content Placeholder 2"/>
          <p:cNvSpPr>
            <a:spLocks noGrp="1"/>
          </p:cNvSpPr>
          <p:nvPr>
            <p:ph idx="1"/>
          </p:nvPr>
        </p:nvSpPr>
        <p:spPr>
          <a:xfrm>
            <a:off x="408878" y="1285103"/>
            <a:ext cx="11374243" cy="5263978"/>
          </a:xfrm>
        </p:spPr>
        <p:txBody>
          <a:bodyPr>
            <a:normAutofit/>
          </a:bodyPr>
          <a:lstStyle/>
          <a:p>
            <a:r>
              <a:rPr lang="en-NZ" dirty="0"/>
              <a:t>Productivity of stock dependent on the cumulative catch history, </a:t>
            </a:r>
            <a:r>
              <a:rPr lang="en-NZ" dirty="0" err="1"/>
              <a:t>esp</a:t>
            </a:r>
            <a:r>
              <a:rPr lang="en-NZ" dirty="0"/>
              <a:t> LL catches.</a:t>
            </a:r>
          </a:p>
          <a:p>
            <a:r>
              <a:rPr lang="en-NZ" dirty="0"/>
              <a:t>Models appear to estimate an overall stock status towards the lower bound of the biomass level that could have sustained the catches. </a:t>
            </a:r>
          </a:p>
          <a:p>
            <a:r>
              <a:rPr lang="en-NZ" dirty="0"/>
              <a:t>Constrained by SRR assumptions, </a:t>
            </a:r>
            <a:r>
              <a:rPr lang="en-NZ" dirty="0" err="1"/>
              <a:t>esp</a:t>
            </a:r>
            <a:r>
              <a:rPr lang="en-NZ" dirty="0"/>
              <a:t> </a:t>
            </a:r>
            <a:r>
              <a:rPr lang="en-NZ" dirty="0" err="1"/>
              <a:t>sigmaR</a:t>
            </a:r>
            <a:r>
              <a:rPr lang="en-NZ" dirty="0"/>
              <a:t>. E.g. Higher </a:t>
            </a:r>
            <a:r>
              <a:rPr lang="en-NZ" dirty="0" err="1"/>
              <a:t>SigmaR</a:t>
            </a:r>
            <a:r>
              <a:rPr lang="en-NZ" dirty="0"/>
              <a:t> (0.9) yields larger (20%) stock size. Very little information regarding actual recruitment variability (no ageing data). Overall, lower values of </a:t>
            </a:r>
            <a:r>
              <a:rPr lang="en-NZ" dirty="0" err="1"/>
              <a:t>sigmaR</a:t>
            </a:r>
            <a:r>
              <a:rPr lang="en-NZ" dirty="0"/>
              <a:t> (0.6) have better overall fit (lower Likelihood values). </a:t>
            </a:r>
          </a:p>
          <a:p>
            <a:r>
              <a:rPr lang="en-NZ" dirty="0"/>
              <a:t>Full selectivity of northern LL fisheries constrains upper bound of stock biomass. Relax constraint results in poor convergence and VERY high </a:t>
            </a:r>
            <a:r>
              <a:rPr lang="en-NZ"/>
              <a:t>biomass (approx. 3.5 </a:t>
            </a:r>
            <a:r>
              <a:rPr lang="en-NZ" dirty="0"/>
              <a:t>million </a:t>
            </a:r>
            <a:r>
              <a:rPr lang="en-NZ" dirty="0" err="1"/>
              <a:t>mt</a:t>
            </a:r>
            <a:r>
              <a:rPr lang="en-NZ" dirty="0"/>
              <a:t> SB0). </a:t>
            </a:r>
          </a:p>
          <a:p>
            <a:endParaRPr lang="en-NZ" dirty="0"/>
          </a:p>
        </p:txBody>
      </p:sp>
    </p:spTree>
    <p:extLst>
      <p:ext uri="{BB962C8B-B14F-4D97-AF65-F5344CB8AC3E}">
        <p14:creationId xmlns:p14="http://schemas.microsoft.com/office/powerpoint/2010/main" val="9786446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7763" y="313037"/>
            <a:ext cx="6977387" cy="6067168"/>
          </a:xfrm>
          <a:prstGeom prst="rect">
            <a:avLst/>
          </a:prstGeom>
        </p:spPr>
      </p:pic>
      <p:sp>
        <p:nvSpPr>
          <p:cNvPr id="3" name="TextBox 2"/>
          <p:cNvSpPr txBox="1"/>
          <p:nvPr/>
        </p:nvSpPr>
        <p:spPr>
          <a:xfrm>
            <a:off x="444843" y="1326292"/>
            <a:ext cx="3838833" cy="1754326"/>
          </a:xfrm>
          <a:prstGeom prst="rect">
            <a:avLst/>
          </a:prstGeom>
          <a:noFill/>
        </p:spPr>
        <p:txBody>
          <a:bodyPr wrap="square" rtlCol="0">
            <a:spAutoFit/>
          </a:bodyPr>
          <a:lstStyle/>
          <a:p>
            <a:r>
              <a:rPr lang="en-NZ" dirty="0"/>
              <a:t>Sensitivity to </a:t>
            </a:r>
            <a:r>
              <a:rPr lang="en-NZ" i="1" dirty="0" err="1"/>
              <a:t>SigmaR</a:t>
            </a:r>
            <a:endParaRPr lang="en-NZ" i="1" dirty="0"/>
          </a:p>
          <a:p>
            <a:endParaRPr lang="en-NZ" i="1" dirty="0"/>
          </a:p>
          <a:p>
            <a:r>
              <a:rPr lang="en-NZ" i="1" dirty="0"/>
              <a:t>Base </a:t>
            </a:r>
            <a:r>
              <a:rPr lang="en-NZ" i="1" dirty="0" err="1"/>
              <a:t>sigmaR</a:t>
            </a:r>
            <a:r>
              <a:rPr lang="en-NZ" i="1" dirty="0"/>
              <a:t> 0.6</a:t>
            </a:r>
          </a:p>
          <a:p>
            <a:endParaRPr lang="en-NZ" i="1" dirty="0"/>
          </a:p>
          <a:p>
            <a:r>
              <a:rPr lang="en-NZ" i="1" dirty="0"/>
              <a:t>Lower values of </a:t>
            </a:r>
            <a:r>
              <a:rPr lang="en-NZ" i="1" dirty="0" err="1"/>
              <a:t>SigmaR</a:t>
            </a:r>
            <a:r>
              <a:rPr lang="en-NZ" i="1" dirty="0"/>
              <a:t> resulted in lower overall Likelihood values. </a:t>
            </a:r>
          </a:p>
        </p:txBody>
      </p:sp>
    </p:spTree>
    <p:extLst>
      <p:ext uri="{BB962C8B-B14F-4D97-AF65-F5344CB8AC3E}">
        <p14:creationId xmlns:p14="http://schemas.microsoft.com/office/powerpoint/2010/main" val="33947198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03502"/>
          </a:xfrm>
        </p:spPr>
        <p:txBody>
          <a:bodyPr/>
          <a:lstStyle/>
          <a:p>
            <a:r>
              <a:rPr lang="en-NZ" dirty="0"/>
              <a:t>Conclusions</a:t>
            </a:r>
          </a:p>
        </p:txBody>
      </p:sp>
      <p:sp>
        <p:nvSpPr>
          <p:cNvPr id="3" name="Content Placeholder 2"/>
          <p:cNvSpPr>
            <a:spLocks noGrp="1"/>
          </p:cNvSpPr>
          <p:nvPr>
            <p:ph idx="1"/>
          </p:nvPr>
        </p:nvSpPr>
        <p:spPr>
          <a:xfrm>
            <a:off x="838200" y="1392195"/>
            <a:ext cx="10515600" cy="4784768"/>
          </a:xfrm>
        </p:spPr>
        <p:txBody>
          <a:bodyPr>
            <a:normAutofit lnSpcReduction="10000"/>
          </a:bodyPr>
          <a:lstStyle/>
          <a:p>
            <a:r>
              <a:rPr lang="en-NZ" dirty="0"/>
              <a:t>Catch time-series is most informative data in assessment; CPUE indices are relatively uninformative in determining overall stock size.</a:t>
            </a:r>
          </a:p>
          <a:p>
            <a:r>
              <a:rPr lang="en-NZ" dirty="0"/>
              <a:t>Some conflicting trends in recent CPUE (LL3 and LL4). Further evaluation of CPUE indices required.</a:t>
            </a:r>
          </a:p>
          <a:p>
            <a:r>
              <a:rPr lang="en-NZ" dirty="0"/>
              <a:t>Limited knowledge about key biological parameters (growth, M). Uncertainty in growth not investigated (previous assessment). Means that LF data shouldn’t be allowed to influence biomass trajectory. Data quality issues too.</a:t>
            </a:r>
          </a:p>
          <a:p>
            <a:r>
              <a:rPr lang="en-NZ" dirty="0"/>
              <a:t>Overall, model options estimate SB2014 above SBMSY (not overfished) and F2014 is either below FMSY or approximates FMSY. Based on point estimates and there is considerable uncertainty about current status. Some models estimate there is a considerable probability of exceeding FMSY. Lower probability of breaching SBMSY. </a:t>
            </a:r>
          </a:p>
          <a:p>
            <a:endParaRPr lang="en-NZ" dirty="0"/>
          </a:p>
          <a:p>
            <a:endParaRPr lang="en-NZ" dirty="0"/>
          </a:p>
          <a:p>
            <a:endParaRPr lang="en-NZ" dirty="0"/>
          </a:p>
          <a:p>
            <a:endParaRPr lang="en-NZ" dirty="0"/>
          </a:p>
        </p:txBody>
      </p:sp>
    </p:spTree>
    <p:extLst>
      <p:ext uri="{BB962C8B-B14F-4D97-AF65-F5344CB8AC3E}">
        <p14:creationId xmlns:p14="http://schemas.microsoft.com/office/powerpoint/2010/main" val="2009146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46438" y="142704"/>
            <a:ext cx="10515600" cy="108473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dirty="0"/>
              <a:t>Fishery definitions</a:t>
            </a:r>
          </a:p>
        </p:txBody>
      </p:sp>
      <p:graphicFrame>
        <p:nvGraphicFramePr>
          <p:cNvPr id="3" name="Table 2"/>
          <p:cNvGraphicFramePr>
            <a:graphicFrameLocks noGrp="1"/>
          </p:cNvGraphicFramePr>
          <p:nvPr>
            <p:extLst>
              <p:ext uri="{D42A27DB-BD31-4B8C-83A1-F6EECF244321}">
                <p14:modId xmlns:p14="http://schemas.microsoft.com/office/powerpoint/2010/main" val="2880367339"/>
              </p:ext>
            </p:extLst>
          </p:nvPr>
        </p:nvGraphicFramePr>
        <p:xfrm>
          <a:off x="2613068" y="1252151"/>
          <a:ext cx="8748970" cy="4567409"/>
        </p:xfrm>
        <a:graphic>
          <a:graphicData uri="http://schemas.openxmlformats.org/drawingml/2006/table">
            <a:tbl>
              <a:tblPr>
                <a:tableStyleId>{5C22544A-7EE6-4342-B048-85BDC9FD1C3A}</a:tableStyleId>
              </a:tblPr>
              <a:tblGrid>
                <a:gridCol w="2457134">
                  <a:extLst>
                    <a:ext uri="{9D8B030D-6E8A-4147-A177-3AD203B41FA5}">
                      <a16:colId xmlns:a16="http://schemas.microsoft.com/office/drawing/2014/main" val="20000"/>
                    </a:ext>
                  </a:extLst>
                </a:gridCol>
                <a:gridCol w="1889238">
                  <a:extLst>
                    <a:ext uri="{9D8B030D-6E8A-4147-A177-3AD203B41FA5}">
                      <a16:colId xmlns:a16="http://schemas.microsoft.com/office/drawing/2014/main" val="20001"/>
                    </a:ext>
                  </a:extLst>
                </a:gridCol>
                <a:gridCol w="2732211">
                  <a:extLst>
                    <a:ext uri="{9D8B030D-6E8A-4147-A177-3AD203B41FA5}">
                      <a16:colId xmlns:a16="http://schemas.microsoft.com/office/drawing/2014/main" val="20002"/>
                    </a:ext>
                  </a:extLst>
                </a:gridCol>
                <a:gridCol w="1670387">
                  <a:extLst>
                    <a:ext uri="{9D8B030D-6E8A-4147-A177-3AD203B41FA5}">
                      <a16:colId xmlns:a16="http://schemas.microsoft.com/office/drawing/2014/main" val="20003"/>
                    </a:ext>
                  </a:extLst>
                </a:gridCol>
              </a:tblGrid>
              <a:tr h="375067">
                <a:tc>
                  <a:txBody>
                    <a:bodyPr/>
                    <a:lstStyle/>
                    <a:p>
                      <a:pPr indent="457200" algn="l">
                        <a:spcAft>
                          <a:spcPts val="600"/>
                        </a:spcAft>
                      </a:pPr>
                      <a:r>
                        <a:rPr lang="en-GB" sz="1600" b="1" dirty="0">
                          <a:effectLst/>
                        </a:rPr>
                        <a:t>Fishery </a:t>
                      </a:r>
                      <a:endParaRPr lang="en-NZ"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l">
                        <a:spcAft>
                          <a:spcPts val="600"/>
                        </a:spcAft>
                      </a:pPr>
                      <a:r>
                        <a:rPr lang="en-GB" sz="1600" b="1" dirty="0">
                          <a:effectLst/>
                        </a:rPr>
                        <a:t>Nationality</a:t>
                      </a:r>
                      <a:endParaRPr lang="en-NZ"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l">
                        <a:spcAft>
                          <a:spcPts val="600"/>
                        </a:spcAft>
                      </a:pPr>
                      <a:r>
                        <a:rPr lang="en-GB" sz="1600" b="1" dirty="0">
                          <a:effectLst/>
                        </a:rPr>
                        <a:t>Gear</a:t>
                      </a:r>
                      <a:endParaRPr lang="en-NZ"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b="1" dirty="0">
                          <a:effectLst/>
                        </a:rPr>
                        <a:t>Area</a:t>
                      </a:r>
                      <a:endParaRPr lang="en-NZ" sz="16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81122">
                <a:tc>
                  <a:txBody>
                    <a:bodyPr/>
                    <a:lstStyle/>
                    <a:p>
                      <a:pPr indent="457200" algn="l">
                        <a:spcAft>
                          <a:spcPts val="600"/>
                        </a:spcAft>
                      </a:pPr>
                      <a:r>
                        <a:rPr lang="en-GB" sz="1600" dirty="0">
                          <a:effectLst/>
                        </a:rPr>
                        <a:t>1. LL1</a:t>
                      </a:r>
                      <a:endParaRPr lang="en-NZ" sz="16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a:effectLst/>
                        </a:rPr>
                        <a:t>Longline</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1</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81122">
                <a:tc>
                  <a:txBody>
                    <a:bodyPr/>
                    <a:lstStyle/>
                    <a:p>
                      <a:pPr indent="457200" algn="l">
                        <a:spcAft>
                          <a:spcPts val="600"/>
                        </a:spcAft>
                      </a:pPr>
                      <a:r>
                        <a:rPr lang="en-GB" sz="1600" dirty="0">
                          <a:effectLst/>
                        </a:rPr>
                        <a:t>2. LL2</a:t>
                      </a:r>
                      <a:endParaRPr lang="en-NZ" sz="16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dirty="0">
                          <a:effectLst/>
                        </a:rPr>
                        <a:t>All</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a:effectLst/>
                        </a:rPr>
                        <a:t>Longline</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2</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81122">
                <a:tc>
                  <a:txBody>
                    <a:bodyPr/>
                    <a:lstStyle/>
                    <a:p>
                      <a:pPr indent="457200" algn="l">
                        <a:spcAft>
                          <a:spcPts val="600"/>
                        </a:spcAft>
                      </a:pPr>
                      <a:r>
                        <a:rPr lang="en-GB" sz="1600">
                          <a:effectLst/>
                        </a:rPr>
                        <a:t>3. LL3</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dirty="0">
                          <a:effectLst/>
                        </a:rPr>
                        <a:t>All</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a:effectLst/>
                        </a:rPr>
                        <a:t>Longline</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3</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81122">
                <a:tc>
                  <a:txBody>
                    <a:bodyPr/>
                    <a:lstStyle/>
                    <a:p>
                      <a:pPr indent="457200" algn="l">
                        <a:spcAft>
                          <a:spcPts val="600"/>
                        </a:spcAft>
                      </a:pPr>
                      <a:r>
                        <a:rPr lang="en-GB" sz="1600">
                          <a:effectLst/>
                        </a:rPr>
                        <a:t>4. LL4</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dirty="0">
                          <a:effectLst/>
                        </a:rPr>
                        <a:t>All</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dirty="0">
                          <a:effectLst/>
                        </a:rPr>
                        <a:t>Longline</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4</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81122">
                <a:tc>
                  <a:txBody>
                    <a:bodyPr/>
                    <a:lstStyle/>
                    <a:p>
                      <a:pPr indent="457200" algn="l">
                        <a:spcAft>
                          <a:spcPts val="600"/>
                        </a:spcAft>
                      </a:pPr>
                      <a:r>
                        <a:rPr lang="en-GB" sz="1600">
                          <a:effectLst/>
                        </a:rPr>
                        <a:t>5. DN3</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CN-TW</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dirty="0">
                          <a:effectLst/>
                        </a:rPr>
                        <a:t>Drift net</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3</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81122">
                <a:tc>
                  <a:txBody>
                    <a:bodyPr/>
                    <a:lstStyle/>
                    <a:p>
                      <a:pPr indent="457200" algn="l">
                        <a:spcAft>
                          <a:spcPts val="600"/>
                        </a:spcAft>
                      </a:pPr>
                      <a:r>
                        <a:rPr lang="en-GB" sz="1600">
                          <a:effectLst/>
                        </a:rPr>
                        <a:t>6. DN4</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CN-TW</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dirty="0">
                          <a:effectLst/>
                        </a:rPr>
                        <a:t>Drift net</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4</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81122">
                <a:tc>
                  <a:txBody>
                    <a:bodyPr/>
                    <a:lstStyle/>
                    <a:p>
                      <a:pPr indent="457200" algn="l">
                        <a:spcAft>
                          <a:spcPts val="600"/>
                        </a:spcAft>
                      </a:pPr>
                      <a:r>
                        <a:rPr lang="en-GB" sz="1600">
                          <a:effectLst/>
                        </a:rPr>
                        <a:t>7. PS1</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en-GB" sz="1600" dirty="0">
                          <a:effectLst/>
                        </a:rPr>
                        <a:t>Purse seine</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1</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381122">
                <a:tc>
                  <a:txBody>
                    <a:bodyPr/>
                    <a:lstStyle/>
                    <a:p>
                      <a:pPr indent="457200" algn="l">
                        <a:spcAft>
                          <a:spcPts val="600"/>
                        </a:spcAft>
                      </a:pPr>
                      <a:r>
                        <a:rPr lang="en-GB" sz="1600">
                          <a:effectLst/>
                        </a:rPr>
                        <a:t>8. Other1</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fr-FR" sz="1600" dirty="0" err="1">
                          <a:effectLst/>
                        </a:rPr>
                        <a:t>Other</a:t>
                      </a:r>
                      <a:r>
                        <a:rPr lang="fr-FR" sz="1600" dirty="0">
                          <a:effectLst/>
                        </a:rPr>
                        <a:t> </a:t>
                      </a:r>
                      <a:r>
                        <a:rPr lang="fr-FR" sz="1600" dirty="0" err="1">
                          <a:effectLst/>
                        </a:rPr>
                        <a:t>gears</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1</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381122">
                <a:tc>
                  <a:txBody>
                    <a:bodyPr/>
                    <a:lstStyle/>
                    <a:p>
                      <a:pPr indent="457200" algn="l">
                        <a:spcAft>
                          <a:spcPts val="600"/>
                        </a:spcAft>
                      </a:pPr>
                      <a:r>
                        <a:rPr lang="en-GB" sz="1600">
                          <a:effectLst/>
                        </a:rPr>
                        <a:t>9. Other2</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fr-FR" sz="1600" dirty="0" err="1">
                          <a:effectLst/>
                        </a:rPr>
                        <a:t>Other</a:t>
                      </a:r>
                      <a:r>
                        <a:rPr lang="fr-FR" sz="1600" dirty="0">
                          <a:effectLst/>
                        </a:rPr>
                        <a:t> </a:t>
                      </a:r>
                      <a:r>
                        <a:rPr lang="fr-FR" sz="1600" dirty="0" err="1">
                          <a:effectLst/>
                        </a:rPr>
                        <a:t>gears</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2</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09"/>
                  </a:ext>
                </a:extLst>
              </a:tr>
              <a:tr h="381122">
                <a:tc>
                  <a:txBody>
                    <a:bodyPr/>
                    <a:lstStyle/>
                    <a:p>
                      <a:pPr indent="457200" algn="l">
                        <a:spcAft>
                          <a:spcPts val="600"/>
                        </a:spcAft>
                      </a:pPr>
                      <a:r>
                        <a:rPr lang="en-GB" sz="1600">
                          <a:effectLst/>
                        </a:rPr>
                        <a:t>10. Other3</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fr-FR" sz="1600" dirty="0" err="1">
                          <a:effectLst/>
                        </a:rPr>
                        <a:t>Other</a:t>
                      </a:r>
                      <a:r>
                        <a:rPr lang="fr-FR" sz="1600" dirty="0">
                          <a:effectLst/>
                        </a:rPr>
                        <a:t> </a:t>
                      </a:r>
                      <a:r>
                        <a:rPr lang="fr-FR" sz="1600" dirty="0" err="1">
                          <a:effectLst/>
                        </a:rPr>
                        <a:t>gears</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a:effectLst/>
                        </a:rPr>
                        <a:t>3</a:t>
                      </a:r>
                      <a:endParaRPr lang="en-NZ"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10"/>
                  </a:ext>
                </a:extLst>
              </a:tr>
              <a:tr h="381122">
                <a:tc>
                  <a:txBody>
                    <a:bodyPr/>
                    <a:lstStyle/>
                    <a:p>
                      <a:pPr indent="457200" algn="l">
                        <a:spcAft>
                          <a:spcPts val="600"/>
                        </a:spcAft>
                      </a:pPr>
                      <a:r>
                        <a:rPr lang="en-GB" sz="1600">
                          <a:effectLst/>
                        </a:rPr>
                        <a:t>11. Other4</a:t>
                      </a:r>
                      <a:endParaRPr lang="en-NZ" sz="16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indent="457200" algn="just">
                        <a:spcAft>
                          <a:spcPts val="600"/>
                        </a:spcAft>
                      </a:pPr>
                      <a:r>
                        <a:rPr lang="en-GB" sz="1600">
                          <a:effectLst/>
                        </a:rPr>
                        <a:t>All</a:t>
                      </a:r>
                      <a:endParaRPr lang="en-NZ"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600"/>
                        </a:spcAft>
                      </a:pPr>
                      <a:r>
                        <a:rPr lang="fr-FR" sz="1600" dirty="0" err="1">
                          <a:effectLst/>
                        </a:rPr>
                        <a:t>Other</a:t>
                      </a:r>
                      <a:r>
                        <a:rPr lang="fr-FR" sz="1600" dirty="0">
                          <a:effectLst/>
                        </a:rPr>
                        <a:t> </a:t>
                      </a:r>
                      <a:r>
                        <a:rPr lang="fr-FR" sz="1600" dirty="0" err="1">
                          <a:effectLst/>
                        </a:rPr>
                        <a:t>gears</a:t>
                      </a:r>
                      <a:endParaRPr lang="en-NZ"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600"/>
                        </a:spcAft>
                      </a:pPr>
                      <a:r>
                        <a:rPr lang="en-GB" sz="1600" dirty="0">
                          <a:effectLst/>
                        </a:rPr>
                        <a:t>4</a:t>
                      </a:r>
                      <a:endParaRPr lang="en-NZ"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11"/>
                  </a:ext>
                </a:extLst>
              </a:tr>
            </a:tbl>
          </a:graphicData>
        </a:graphic>
      </p:graphicFrame>
      <p:sp>
        <p:nvSpPr>
          <p:cNvPr id="4" name="TextBox 3"/>
          <p:cNvSpPr txBox="1"/>
          <p:nvPr/>
        </p:nvSpPr>
        <p:spPr>
          <a:xfrm>
            <a:off x="453081" y="6170141"/>
            <a:ext cx="9761838" cy="369332"/>
          </a:xfrm>
          <a:prstGeom prst="rect">
            <a:avLst/>
          </a:prstGeom>
          <a:noFill/>
        </p:spPr>
        <p:txBody>
          <a:bodyPr wrap="square" rtlCol="0">
            <a:spAutoFit/>
          </a:bodyPr>
          <a:lstStyle/>
          <a:p>
            <a:r>
              <a:rPr lang="en-NZ" dirty="0"/>
              <a:t>Fisheries defined based on gear and region (=area). Minor catch from “Other” fisheries.</a:t>
            </a:r>
          </a:p>
        </p:txBody>
      </p:sp>
    </p:spTree>
    <p:extLst>
      <p:ext uri="{BB962C8B-B14F-4D97-AF65-F5344CB8AC3E}">
        <p14:creationId xmlns:p14="http://schemas.microsoft.com/office/powerpoint/2010/main" val="54955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303" y="76802"/>
            <a:ext cx="10515600" cy="911740"/>
          </a:xfrm>
        </p:spPr>
        <p:txBody>
          <a:bodyPr/>
          <a:lstStyle/>
          <a:p>
            <a:r>
              <a:rPr lang="en-NZ" dirty="0"/>
              <a:t>Catch history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32" y="875270"/>
            <a:ext cx="5504936" cy="550493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8613" y="659028"/>
            <a:ext cx="6293387" cy="5721178"/>
          </a:xfrm>
          <a:prstGeom prst="rect">
            <a:avLst/>
          </a:prstGeom>
        </p:spPr>
      </p:pic>
    </p:spTree>
    <p:extLst>
      <p:ext uri="{BB962C8B-B14F-4D97-AF65-F5344CB8AC3E}">
        <p14:creationId xmlns:p14="http://schemas.microsoft.com/office/powerpoint/2010/main" val="1060333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8773" y="216845"/>
            <a:ext cx="10515600" cy="804648"/>
          </a:xfrm>
        </p:spPr>
        <p:txBody>
          <a:bodyPr/>
          <a:lstStyle/>
          <a:p>
            <a:r>
              <a:rPr lang="en-NZ" dirty="0"/>
              <a:t>Longline CPUE indices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9637" y="0"/>
            <a:ext cx="6234455" cy="6858000"/>
          </a:xfrm>
          <a:prstGeom prst="rect">
            <a:avLst/>
          </a:prstGeom>
        </p:spPr>
      </p:pic>
      <p:sp>
        <p:nvSpPr>
          <p:cNvPr id="4" name="TextBox 3"/>
          <p:cNvSpPr txBox="1"/>
          <p:nvPr/>
        </p:nvSpPr>
        <p:spPr>
          <a:xfrm>
            <a:off x="362465" y="1441622"/>
            <a:ext cx="5016843" cy="4524315"/>
          </a:xfrm>
          <a:prstGeom prst="rect">
            <a:avLst/>
          </a:prstGeom>
          <a:noFill/>
        </p:spPr>
        <p:txBody>
          <a:bodyPr wrap="square" rtlCol="0">
            <a:spAutoFit/>
          </a:bodyPr>
          <a:lstStyle/>
          <a:p>
            <a:r>
              <a:rPr lang="en-NZ" dirty="0"/>
              <a:t>From Hoyle et al 2016</a:t>
            </a:r>
          </a:p>
          <a:p>
            <a:endParaRPr lang="en-NZ" dirty="0"/>
          </a:p>
          <a:p>
            <a:r>
              <a:rPr lang="en-NZ" dirty="0"/>
              <a:t>“</a:t>
            </a:r>
            <a:r>
              <a:rPr lang="en-NZ" i="1" dirty="0" err="1"/>
              <a:t>All_boat</a:t>
            </a:r>
            <a:r>
              <a:rPr lang="en-NZ" dirty="0"/>
              <a:t>” A3 CPUE indices derived from composite JP, TW, KR logsheet data.</a:t>
            </a:r>
          </a:p>
          <a:p>
            <a:r>
              <a:rPr lang="en-NZ" dirty="0"/>
              <a:t>Longest continuous time series (from mid 1950s).</a:t>
            </a:r>
          </a:p>
          <a:p>
            <a:r>
              <a:rPr lang="en-NZ" dirty="0"/>
              <a:t>Includes specific Vessel effects from 1979.</a:t>
            </a:r>
          </a:p>
          <a:p>
            <a:endParaRPr lang="en-NZ" dirty="0"/>
          </a:p>
          <a:p>
            <a:r>
              <a:rPr lang="en-NZ" dirty="0"/>
              <a:t>Large decline in CPUE indices prior to 1970 in Regions 1-3 when catches were relatively small. </a:t>
            </a:r>
            <a:r>
              <a:rPr lang="en-NZ" u="sng" dirty="0"/>
              <a:t>Not considered to be proportional to abundance.</a:t>
            </a:r>
          </a:p>
          <a:p>
            <a:endParaRPr lang="en-NZ" dirty="0"/>
          </a:p>
          <a:p>
            <a:r>
              <a:rPr lang="en-NZ" dirty="0"/>
              <a:t>Large decline in CPUE not evident for R4 although the species mix (targeting) differed in this region in early period (primarily SBT).</a:t>
            </a:r>
          </a:p>
          <a:p>
            <a:endParaRPr lang="en-NZ" dirty="0"/>
          </a:p>
          <a:p>
            <a:r>
              <a:rPr lang="en-NZ" dirty="0"/>
              <a:t>Quarterly indices – some seasonal variation.</a:t>
            </a:r>
          </a:p>
        </p:txBody>
      </p:sp>
    </p:spTree>
    <p:extLst>
      <p:ext uri="{BB962C8B-B14F-4D97-AF65-F5344CB8AC3E}">
        <p14:creationId xmlns:p14="http://schemas.microsoft.com/office/powerpoint/2010/main" val="1664324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8773" y="216845"/>
            <a:ext cx="10515600" cy="80464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NZ"/>
              <a:t>Longline CPUE indices</a:t>
            </a:r>
            <a:endParaRPr lang="en-NZ"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7259" y="0"/>
            <a:ext cx="6234455" cy="6858000"/>
          </a:xfrm>
          <a:prstGeom prst="rect">
            <a:avLst/>
          </a:prstGeom>
        </p:spPr>
      </p:pic>
      <p:sp>
        <p:nvSpPr>
          <p:cNvPr id="4" name="TextBox 3"/>
          <p:cNvSpPr txBox="1"/>
          <p:nvPr/>
        </p:nvSpPr>
        <p:spPr>
          <a:xfrm>
            <a:off x="543697" y="1326292"/>
            <a:ext cx="4547287" cy="4524315"/>
          </a:xfrm>
          <a:prstGeom prst="rect">
            <a:avLst/>
          </a:prstGeom>
          <a:noFill/>
        </p:spPr>
        <p:txBody>
          <a:bodyPr wrap="square" rtlCol="0">
            <a:spAutoFit/>
          </a:bodyPr>
          <a:lstStyle/>
          <a:p>
            <a:r>
              <a:rPr lang="en-NZ" dirty="0"/>
              <a:t>Excluded pre 1970 CPUE indices as not considered proportional to abundance.</a:t>
            </a:r>
          </a:p>
          <a:p>
            <a:endParaRPr lang="en-NZ" dirty="0"/>
          </a:p>
          <a:p>
            <a:r>
              <a:rPr lang="en-NZ" dirty="0"/>
              <a:t>1970-1978 CPUE indices also excluded:</a:t>
            </a:r>
          </a:p>
          <a:p>
            <a:pPr marL="285750" indent="-285750">
              <a:buFont typeface="Arial" panose="020B0604020202020204" pitchFamily="34" charset="0"/>
              <a:buChar char="•"/>
            </a:pPr>
            <a:r>
              <a:rPr lang="en-NZ" dirty="0"/>
              <a:t>Period of transition in operation of JP LL fleet from ALB to YFT/BET.</a:t>
            </a:r>
          </a:p>
          <a:p>
            <a:pPr marL="285750" indent="-285750">
              <a:buFont typeface="Arial" panose="020B0604020202020204" pitchFamily="34" charset="0"/>
              <a:buChar char="•"/>
            </a:pPr>
            <a:r>
              <a:rPr lang="en-NZ" dirty="0"/>
              <a:t>Very limited logsheet data available for derivation of CPUE indices.</a:t>
            </a:r>
          </a:p>
          <a:p>
            <a:pPr marL="285750" indent="-285750">
              <a:buFont typeface="Arial" panose="020B0604020202020204" pitchFamily="34" charset="0"/>
              <a:buChar char="•"/>
            </a:pPr>
            <a:r>
              <a:rPr lang="en-NZ" dirty="0"/>
              <a:t>Uncertainty about target behaviour during period (contamination of ALB target data set?).</a:t>
            </a:r>
          </a:p>
          <a:p>
            <a:pPr marL="285750" indent="-285750">
              <a:buFont typeface="Arial" panose="020B0604020202020204" pitchFamily="34" charset="0"/>
              <a:buChar char="•"/>
            </a:pPr>
            <a:r>
              <a:rPr lang="en-NZ" dirty="0"/>
              <a:t>Vessel effects included from 1979 onwards (indices account for changes in fleet composition).</a:t>
            </a:r>
          </a:p>
          <a:p>
            <a:pPr marL="285750" indent="-285750">
              <a:buFont typeface="Arial" panose="020B0604020202020204" pitchFamily="34" charset="0"/>
              <a:buChar char="•"/>
            </a:pPr>
            <a:endParaRPr lang="en-NZ" dirty="0"/>
          </a:p>
          <a:p>
            <a:r>
              <a:rPr lang="en-NZ" dirty="0"/>
              <a:t>Final LL CPUE data set 1979-2014.</a:t>
            </a:r>
          </a:p>
          <a:p>
            <a:r>
              <a:rPr lang="en-NZ" dirty="0"/>
              <a:t>(Sensitivity by including 1970-77 indices also).</a:t>
            </a:r>
          </a:p>
        </p:txBody>
      </p:sp>
    </p:spTree>
    <p:extLst>
      <p:ext uri="{BB962C8B-B14F-4D97-AF65-F5344CB8AC3E}">
        <p14:creationId xmlns:p14="http://schemas.microsoft.com/office/powerpoint/2010/main" val="2559978983"/>
      </p:ext>
    </p:extLst>
  </p:cSld>
  <p:clrMapOvr>
    <a:masterClrMapping/>
  </p:clrMapOvr>
</p:sld>
</file>

<file path=ppt/theme/theme1.xml><?xml version="1.0" encoding="utf-8"?>
<a:theme xmlns:a="http://schemas.openxmlformats.org/drawingml/2006/main" name="ELE3 stock assessment v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Presentation1</Template>
  <TotalTime>1242</TotalTime>
  <Words>3149</Words>
  <Application>Microsoft Office PowerPoint</Application>
  <PresentationFormat>Widescreen</PresentationFormat>
  <Paragraphs>438</Paragraphs>
  <Slides>57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57</vt:i4>
      </vt:variant>
    </vt:vector>
  </HeadingPairs>
  <TitlesOfParts>
    <vt:vector size="61" baseType="lpstr">
      <vt:lpstr>Arial</vt:lpstr>
      <vt:lpstr>Arial Narrow</vt:lpstr>
      <vt:lpstr>Times New Roman</vt:lpstr>
      <vt:lpstr>ELE3 stock assessment v2</vt:lpstr>
      <vt:lpstr>Stock assessment of Indian Ocean albacore tuna using Stock Synthesis (WP25)</vt:lpstr>
      <vt:lpstr>Introduction</vt:lpstr>
      <vt:lpstr>Available data sets</vt:lpstr>
      <vt:lpstr>Fishery definitions – spatial structure</vt:lpstr>
      <vt:lpstr>PowerPoint Presentation</vt:lpstr>
      <vt:lpstr>PowerPoint Presentation</vt:lpstr>
      <vt:lpstr>Catch history</vt:lpstr>
      <vt:lpstr>Longline CPUE indices</vt:lpstr>
      <vt:lpstr>PowerPoint Presentation</vt:lpstr>
      <vt:lpstr>PowerPoint Presentation</vt:lpstr>
      <vt:lpstr>PowerPoint Presentation</vt:lpstr>
      <vt:lpstr>Longline length composition data</vt:lpstr>
      <vt:lpstr>PowerPoint Presentation</vt:lpstr>
      <vt:lpstr>PowerPoint Presentation</vt:lpstr>
      <vt:lpstr>PowerPoint Presentation</vt:lpstr>
      <vt:lpstr>PowerPoint Presentation</vt:lpstr>
      <vt:lpstr>LL LF data</vt:lpstr>
      <vt:lpstr>PowerPoint Presentation</vt:lpstr>
      <vt:lpstr>Biological parameters</vt:lpstr>
      <vt:lpstr>Natural mortality</vt:lpstr>
      <vt:lpstr>Growth function</vt:lpstr>
      <vt:lpstr>Maturity</vt:lpstr>
      <vt:lpstr>Preliminary modelling – spatial structure</vt:lpstr>
      <vt:lpstr>Initial/exploratory modelling</vt:lpstr>
      <vt:lpstr>Initial/exploratory modelling – model structure 1</vt:lpstr>
      <vt:lpstr>Initial/exploratory modelling – model structure 2</vt:lpstr>
      <vt:lpstr>PowerPoint Presentation</vt:lpstr>
      <vt:lpstr>PowerPoint Presentation</vt:lpstr>
      <vt:lpstr>PowerPoint Presentation</vt:lpstr>
      <vt:lpstr>Reference model</vt:lpstr>
      <vt:lpstr>Parameter estimation  Selectivity 1</vt:lpstr>
      <vt:lpstr>PowerPoint Presentation</vt:lpstr>
      <vt:lpstr>Parameter estimation  Selectivity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 model</vt:lpstr>
      <vt:lpstr>PowerPoint Presentation</vt:lpstr>
      <vt:lpstr>Model sensitivities</vt:lpstr>
      <vt:lpstr>Model likelihoods</vt:lpstr>
      <vt:lpstr>PowerPoint Presentation</vt:lpstr>
      <vt:lpstr>PowerPoint Presentation</vt:lpstr>
      <vt:lpstr>Reference points</vt:lpstr>
      <vt:lpstr>Reference points</vt:lpstr>
      <vt:lpstr>Stock status</vt:lpstr>
      <vt:lpstr>Stock status</vt:lpstr>
      <vt:lpstr>Stock projections for K2SM</vt:lpstr>
      <vt:lpstr>Stock projections for K2SM</vt:lpstr>
      <vt:lpstr>General model observations – summary 1 </vt:lpstr>
      <vt:lpstr>PowerPoint Presentation</vt:lpstr>
      <vt:lpstr>General model observations – summary 2 </vt:lpstr>
      <vt:lpstr>PowerPoint Presentation</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Stock assessment of Indian Ocean albacore tuna using Stock Synthesis</dc:title>
  <dc:creator>Adam</dc:creator>
  <cp:lastModifiedBy>AdamL</cp:lastModifiedBy>
  <cp:revision>142</cp:revision>
  <dcterms:created xsi:type="dcterms:W3CDTF">2016-06-22T21:12:40Z</dcterms:created>
  <dcterms:modified xsi:type="dcterms:W3CDTF">2016-07-19T10:13:21Z</dcterms:modified>
</cp:coreProperties>
</file>