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1"/>
  </p:sldMasterIdLst>
  <p:sldIdLst>
    <p:sldId id="256" r:id="rId2"/>
    <p:sldId id="266" r:id="rId3"/>
    <p:sldId id="257" r:id="rId4"/>
    <p:sldId id="268" r:id="rId5"/>
    <p:sldId id="269" r:id="rId6"/>
    <p:sldId id="270" r:id="rId7"/>
    <p:sldId id="258" r:id="rId8"/>
    <p:sldId id="259" r:id="rId9"/>
    <p:sldId id="261" r:id="rId10"/>
    <p:sldId id="263" r:id="rId11"/>
    <p:sldId id="267" r:id="rId12"/>
    <p:sldId id="260" r:id="rId13"/>
    <p:sldId id="264" r:id="rId14"/>
    <p:sldId id="265"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85" d="100"/>
          <a:sy n="85" d="100"/>
        </p:scale>
        <p:origin x="18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9870A0D-CBA4-41D2-A7A5-9168BF30E096}" type="datetimeFigureOut">
              <a:rPr lang="en-ZA" smtClean="0"/>
              <a:t>2021/06/10</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F1FE2E98-5C88-4851-A20B-BA0639918391}" type="slidenum">
              <a:rPr lang="en-ZA" smtClean="0"/>
              <a:t>‹#›</a:t>
            </a:fld>
            <a:endParaRPr lang="en-ZA"/>
          </a:p>
        </p:txBody>
      </p:sp>
    </p:spTree>
    <p:extLst>
      <p:ext uri="{BB962C8B-B14F-4D97-AF65-F5344CB8AC3E}">
        <p14:creationId xmlns:p14="http://schemas.microsoft.com/office/powerpoint/2010/main" val="11610144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9870A0D-CBA4-41D2-A7A5-9168BF30E096}" type="datetimeFigureOut">
              <a:rPr lang="en-ZA" smtClean="0"/>
              <a:t>2021/06/10</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F1FE2E98-5C88-4851-A20B-BA0639918391}" type="slidenum">
              <a:rPr lang="en-ZA" smtClean="0"/>
              <a:t>‹#›</a:t>
            </a:fld>
            <a:endParaRPr lang="en-ZA"/>
          </a:p>
        </p:txBody>
      </p:sp>
    </p:spTree>
    <p:extLst>
      <p:ext uri="{BB962C8B-B14F-4D97-AF65-F5344CB8AC3E}">
        <p14:creationId xmlns:p14="http://schemas.microsoft.com/office/powerpoint/2010/main" val="3969505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9870A0D-CBA4-41D2-A7A5-9168BF30E096}" type="datetimeFigureOut">
              <a:rPr lang="en-ZA" smtClean="0"/>
              <a:t>2021/06/10</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F1FE2E98-5C88-4851-A20B-BA0639918391}" type="slidenum">
              <a:rPr lang="en-ZA" smtClean="0"/>
              <a:t>‹#›</a:t>
            </a:fld>
            <a:endParaRPr lang="en-ZA"/>
          </a:p>
        </p:txBody>
      </p:sp>
    </p:spTree>
    <p:extLst>
      <p:ext uri="{BB962C8B-B14F-4D97-AF65-F5344CB8AC3E}">
        <p14:creationId xmlns:p14="http://schemas.microsoft.com/office/powerpoint/2010/main" val="30785670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9870A0D-CBA4-41D2-A7A5-9168BF30E096}" type="datetimeFigureOut">
              <a:rPr lang="en-ZA" smtClean="0"/>
              <a:t>2021/06/10</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F1FE2E98-5C88-4851-A20B-BA0639918391}" type="slidenum">
              <a:rPr lang="en-ZA" smtClean="0"/>
              <a:t>‹#›</a:t>
            </a:fld>
            <a:endParaRPr lang="en-ZA"/>
          </a:p>
        </p:txBody>
      </p:sp>
    </p:spTree>
    <p:extLst>
      <p:ext uri="{BB962C8B-B14F-4D97-AF65-F5344CB8AC3E}">
        <p14:creationId xmlns:p14="http://schemas.microsoft.com/office/powerpoint/2010/main" val="5487122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9870A0D-CBA4-41D2-A7A5-9168BF30E096}" type="datetimeFigureOut">
              <a:rPr lang="en-ZA" smtClean="0"/>
              <a:t>2021/06/10</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F1FE2E98-5C88-4851-A20B-BA0639918391}" type="slidenum">
              <a:rPr lang="en-ZA" smtClean="0"/>
              <a:t>‹#›</a:t>
            </a:fld>
            <a:endParaRPr lang="en-ZA"/>
          </a:p>
        </p:txBody>
      </p:sp>
    </p:spTree>
    <p:extLst>
      <p:ext uri="{BB962C8B-B14F-4D97-AF65-F5344CB8AC3E}">
        <p14:creationId xmlns:p14="http://schemas.microsoft.com/office/powerpoint/2010/main" val="29434606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9870A0D-CBA4-41D2-A7A5-9168BF30E096}" type="datetimeFigureOut">
              <a:rPr lang="en-ZA" smtClean="0"/>
              <a:t>2021/06/10</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F1FE2E98-5C88-4851-A20B-BA0639918391}" type="slidenum">
              <a:rPr lang="en-ZA" smtClean="0"/>
              <a:t>‹#›</a:t>
            </a:fld>
            <a:endParaRPr lang="en-ZA"/>
          </a:p>
        </p:txBody>
      </p:sp>
    </p:spTree>
    <p:extLst>
      <p:ext uri="{BB962C8B-B14F-4D97-AF65-F5344CB8AC3E}">
        <p14:creationId xmlns:p14="http://schemas.microsoft.com/office/powerpoint/2010/main" val="39145022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870A0D-CBA4-41D2-A7A5-9168BF30E096}" type="datetimeFigureOut">
              <a:rPr lang="en-ZA" smtClean="0"/>
              <a:t>2021/06/10</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F1FE2E98-5C88-4851-A20B-BA0639918391}" type="slidenum">
              <a:rPr lang="en-ZA" smtClean="0"/>
              <a:t>‹#›</a:t>
            </a:fld>
            <a:endParaRPr lang="en-ZA"/>
          </a:p>
        </p:txBody>
      </p:sp>
    </p:spTree>
    <p:extLst>
      <p:ext uri="{BB962C8B-B14F-4D97-AF65-F5344CB8AC3E}">
        <p14:creationId xmlns:p14="http://schemas.microsoft.com/office/powerpoint/2010/main" val="22238550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9870A0D-CBA4-41D2-A7A5-9168BF30E096}" type="datetimeFigureOut">
              <a:rPr lang="en-ZA" smtClean="0"/>
              <a:t>2021/06/10</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F1FE2E98-5C88-4851-A20B-BA0639918391}" type="slidenum">
              <a:rPr lang="en-ZA" smtClean="0"/>
              <a:t>‹#›</a:t>
            </a:fld>
            <a:endParaRPr lang="en-ZA"/>
          </a:p>
        </p:txBody>
      </p:sp>
    </p:spTree>
    <p:extLst>
      <p:ext uri="{BB962C8B-B14F-4D97-AF65-F5344CB8AC3E}">
        <p14:creationId xmlns:p14="http://schemas.microsoft.com/office/powerpoint/2010/main" val="1790770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9870A0D-CBA4-41D2-A7A5-9168BF30E096}" type="datetimeFigureOut">
              <a:rPr lang="en-ZA" smtClean="0"/>
              <a:t>2021/06/10</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F1FE2E98-5C88-4851-A20B-BA0639918391}" type="slidenum">
              <a:rPr lang="en-ZA" smtClean="0"/>
              <a:t>‹#›</a:t>
            </a:fld>
            <a:endParaRPr lang="en-ZA"/>
          </a:p>
        </p:txBody>
      </p:sp>
    </p:spTree>
    <p:extLst>
      <p:ext uri="{BB962C8B-B14F-4D97-AF65-F5344CB8AC3E}">
        <p14:creationId xmlns:p14="http://schemas.microsoft.com/office/powerpoint/2010/main" val="32574422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9870A0D-CBA4-41D2-A7A5-9168BF30E096}" type="datetimeFigureOut">
              <a:rPr lang="en-ZA" smtClean="0"/>
              <a:t>2021/06/10</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F1FE2E98-5C88-4851-A20B-BA0639918391}" type="slidenum">
              <a:rPr lang="en-ZA" smtClean="0"/>
              <a:t>‹#›</a:t>
            </a:fld>
            <a:endParaRPr lang="en-ZA"/>
          </a:p>
        </p:txBody>
      </p:sp>
    </p:spTree>
    <p:extLst>
      <p:ext uri="{BB962C8B-B14F-4D97-AF65-F5344CB8AC3E}">
        <p14:creationId xmlns:p14="http://schemas.microsoft.com/office/powerpoint/2010/main" val="3057164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9870A0D-CBA4-41D2-A7A5-9168BF30E096}" type="datetimeFigureOut">
              <a:rPr lang="en-ZA" smtClean="0"/>
              <a:t>2021/06/10</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F1FE2E98-5C88-4851-A20B-BA0639918391}" type="slidenum">
              <a:rPr lang="en-ZA" smtClean="0"/>
              <a:t>‹#›</a:t>
            </a:fld>
            <a:endParaRPr lang="en-ZA"/>
          </a:p>
        </p:txBody>
      </p:sp>
    </p:spTree>
    <p:extLst>
      <p:ext uri="{BB962C8B-B14F-4D97-AF65-F5344CB8AC3E}">
        <p14:creationId xmlns:p14="http://schemas.microsoft.com/office/powerpoint/2010/main" val="34561916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870A0D-CBA4-41D2-A7A5-9168BF30E096}" type="datetimeFigureOut">
              <a:rPr lang="en-ZA" smtClean="0"/>
              <a:t>2021/06/10</a:t>
            </a:fld>
            <a:endParaRPr lang="en-Z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FE2E98-5C88-4851-A20B-BA0639918391}" type="slidenum">
              <a:rPr lang="en-ZA" smtClean="0"/>
              <a:t>‹#›</a:t>
            </a:fld>
            <a:endParaRPr lang="en-ZA"/>
          </a:p>
        </p:txBody>
      </p:sp>
    </p:spTree>
    <p:extLst>
      <p:ext uri="{BB962C8B-B14F-4D97-AF65-F5344CB8AC3E}">
        <p14:creationId xmlns:p14="http://schemas.microsoft.com/office/powerpoint/2010/main" val="3528641611"/>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9FBB9-D6FC-4959-B6C2-E63F818EDCE6}"/>
              </a:ext>
            </a:extLst>
          </p:cNvPr>
          <p:cNvSpPr>
            <a:spLocks noGrp="1"/>
          </p:cNvSpPr>
          <p:nvPr>
            <p:ph type="ctrTitle"/>
          </p:nvPr>
        </p:nvSpPr>
        <p:spPr>
          <a:xfrm>
            <a:off x="1524000" y="87312"/>
            <a:ext cx="9144000" cy="2387600"/>
          </a:xfrm>
        </p:spPr>
        <p:txBody>
          <a:bodyPr/>
          <a:lstStyle/>
          <a:p>
            <a:r>
              <a:rPr lang="en-ZA" dirty="0"/>
              <a:t>FAD WG</a:t>
            </a:r>
            <a:br>
              <a:rPr lang="en-ZA" dirty="0"/>
            </a:br>
            <a:r>
              <a:rPr lang="en-ZA" sz="2400" dirty="0"/>
              <a:t>10/06/21</a:t>
            </a:r>
            <a:r>
              <a:rPr lang="en-ZA" dirty="0"/>
              <a:t> </a:t>
            </a:r>
          </a:p>
        </p:txBody>
      </p:sp>
      <p:sp>
        <p:nvSpPr>
          <p:cNvPr id="3" name="Subtitle 2">
            <a:extLst>
              <a:ext uri="{FF2B5EF4-FFF2-40B4-BE49-F238E27FC236}">
                <a16:creationId xmlns:a16="http://schemas.microsoft.com/office/drawing/2014/main" id="{527483EB-C4B4-426C-B8BD-976CF5E90E5F}"/>
              </a:ext>
            </a:extLst>
          </p:cNvPr>
          <p:cNvSpPr>
            <a:spLocks noGrp="1"/>
          </p:cNvSpPr>
          <p:nvPr>
            <p:ph type="subTitle" idx="1"/>
          </p:nvPr>
        </p:nvSpPr>
        <p:spPr>
          <a:xfrm>
            <a:off x="781050" y="3533458"/>
            <a:ext cx="11163300" cy="2238692"/>
          </a:xfrm>
        </p:spPr>
        <p:txBody>
          <a:bodyPr>
            <a:normAutofit fontScale="92500"/>
          </a:bodyPr>
          <a:lstStyle/>
          <a:p>
            <a:r>
              <a:rPr lang="en-GB" b="1" dirty="0"/>
              <a:t>IOTC-2021-S25-PropE_Rev1</a:t>
            </a:r>
            <a:r>
              <a:rPr lang="en-GB" dirty="0"/>
              <a:t>	</a:t>
            </a:r>
          </a:p>
          <a:p>
            <a:endParaRPr lang="en-GB" dirty="0"/>
          </a:p>
          <a:p>
            <a:r>
              <a:rPr lang="en-GB" dirty="0"/>
              <a:t>On management of fish aggregating devices in the IOTC area of competence</a:t>
            </a:r>
          </a:p>
          <a:p>
            <a:endParaRPr lang="en-GB" dirty="0"/>
          </a:p>
          <a:p>
            <a:r>
              <a:rPr lang="en-GB" dirty="0"/>
              <a:t>Kenya, Sri Lanka, Maldives, Mozambique, Pakistan, Somalia, South Africa, Indonesia, Tanzania</a:t>
            </a:r>
          </a:p>
          <a:p>
            <a:endParaRPr lang="en-ZA" dirty="0"/>
          </a:p>
        </p:txBody>
      </p:sp>
    </p:spTree>
    <p:extLst>
      <p:ext uri="{BB962C8B-B14F-4D97-AF65-F5344CB8AC3E}">
        <p14:creationId xmlns:p14="http://schemas.microsoft.com/office/powerpoint/2010/main" val="10692525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9A34338-77A6-4463-B0FE-C0529C8E270E}"/>
              </a:ext>
            </a:extLst>
          </p:cNvPr>
          <p:cNvSpPr txBox="1"/>
          <p:nvPr/>
        </p:nvSpPr>
        <p:spPr>
          <a:xfrm flipH="1">
            <a:off x="664842" y="409575"/>
            <a:ext cx="10860408" cy="5909310"/>
          </a:xfrm>
          <a:prstGeom prst="rect">
            <a:avLst/>
          </a:prstGeom>
          <a:noFill/>
        </p:spPr>
        <p:txBody>
          <a:bodyPr wrap="square" rtlCol="0">
            <a:spAutoFit/>
          </a:bodyPr>
          <a:lstStyle/>
          <a:p>
            <a:r>
              <a:rPr lang="en-ZA" dirty="0"/>
              <a:t>The small WG (SWG) meeting on FADs was chaired by Stephen Ndegwa of Kenya</a:t>
            </a:r>
          </a:p>
          <a:p>
            <a:endParaRPr lang="en-ZA" dirty="0"/>
          </a:p>
          <a:p>
            <a:r>
              <a:rPr lang="en-ZA" dirty="0"/>
              <a:t>During the plenary discussion on 09/06/21, Stephen proposed that the discussions of the SWG would focus on the following 3 issues:</a:t>
            </a:r>
          </a:p>
          <a:p>
            <a:pPr marL="342900" marR="0" lvl="0" indent="-342900" algn="l" defTabSz="457200" rtl="0" eaLnBrk="1" fontAlgn="auto" latinLnBrk="0" hangingPunct="1">
              <a:lnSpc>
                <a:spcPct val="100000"/>
              </a:lnSpc>
              <a:spcBef>
                <a:spcPts val="0"/>
              </a:spcBef>
              <a:spcAft>
                <a:spcPts val="0"/>
              </a:spcAft>
              <a:buClrTx/>
              <a:buSzTx/>
              <a:buFont typeface="+mj-lt"/>
              <a:buAutoNum type="arabicPeriod"/>
              <a:tabLst/>
              <a:defRPr/>
            </a:pPr>
            <a:r>
              <a:rPr kumimoji="0" lang="en-GB" b="0" i="0" u="none" strike="noStrike" kern="1200" cap="none" spc="0" normalizeH="0" baseline="0" noProof="0" dirty="0">
                <a:ln>
                  <a:noFill/>
                </a:ln>
                <a:solidFill>
                  <a:prstClr val="black"/>
                </a:solidFill>
                <a:effectLst/>
                <a:uLnTx/>
                <a:uFillTx/>
                <a:latin typeface="Calibri" panose="020F0502020204030204"/>
                <a:ea typeface="+mn-ea"/>
                <a:cs typeface="+mn-cs"/>
              </a:rPr>
              <a:t>Science to determine FAD limits - </a:t>
            </a:r>
            <a:r>
              <a:rPr kumimoji="0" lang="en-GB" b="0" i="1" u="none" strike="noStrike" kern="1200" cap="none" spc="0" normalizeH="0" baseline="0" noProof="0" dirty="0">
                <a:ln>
                  <a:noFill/>
                </a:ln>
                <a:solidFill>
                  <a:prstClr val="black"/>
                </a:solidFill>
                <a:effectLst/>
                <a:uLnTx/>
                <a:uFillTx/>
                <a:latin typeface="Calibri" panose="020F0502020204030204"/>
                <a:ea typeface="+mn-ea"/>
                <a:cs typeface="+mn-cs"/>
              </a:rPr>
              <a:t>Precautionary approach vs deferment to FADWG for scientific advice</a:t>
            </a:r>
          </a:p>
          <a:p>
            <a:pPr marL="342900" marR="0" lvl="0" indent="-342900" algn="l" defTabSz="457200" rtl="0" eaLnBrk="1" fontAlgn="auto" latinLnBrk="0" hangingPunct="1">
              <a:lnSpc>
                <a:spcPct val="100000"/>
              </a:lnSpc>
              <a:spcBef>
                <a:spcPts val="0"/>
              </a:spcBef>
              <a:spcAft>
                <a:spcPts val="0"/>
              </a:spcAft>
              <a:buClrTx/>
              <a:buSzTx/>
              <a:buFont typeface="+mj-lt"/>
              <a:buAutoNum type="arabicPeriod"/>
              <a:tabLst/>
              <a:defRPr/>
            </a:pPr>
            <a:r>
              <a:rPr kumimoji="0" lang="en-GB" b="0" i="0" u="none" strike="noStrike" kern="1200" cap="none" spc="0" normalizeH="0" baseline="0" noProof="0" dirty="0">
                <a:ln>
                  <a:noFill/>
                </a:ln>
                <a:solidFill>
                  <a:prstClr val="black"/>
                </a:solidFill>
                <a:effectLst/>
                <a:uLnTx/>
                <a:uFillTx/>
                <a:latin typeface="Calibri" panose="020F0502020204030204"/>
                <a:ea typeface="+mn-ea"/>
                <a:cs typeface="+mn-cs"/>
              </a:rPr>
              <a:t>FAD limits</a:t>
            </a:r>
          </a:p>
          <a:p>
            <a:pPr marL="342900" marR="0" lvl="0" indent="-342900" algn="l" defTabSz="457200" rtl="0" eaLnBrk="1" fontAlgn="auto" latinLnBrk="0" hangingPunct="1">
              <a:lnSpc>
                <a:spcPct val="100000"/>
              </a:lnSpc>
              <a:spcBef>
                <a:spcPts val="0"/>
              </a:spcBef>
              <a:spcAft>
                <a:spcPts val="0"/>
              </a:spcAft>
              <a:buClrTx/>
              <a:buSzTx/>
              <a:buFont typeface="+mj-lt"/>
              <a:buAutoNum type="arabicPeriod"/>
              <a:tabLst/>
              <a:defRPr/>
            </a:pPr>
            <a:r>
              <a:rPr kumimoji="0" lang="en-GB" b="0" i="0" u="none" strike="noStrike" kern="1200" cap="none" spc="0" normalizeH="0" baseline="0" noProof="0" dirty="0">
                <a:ln>
                  <a:noFill/>
                </a:ln>
                <a:solidFill>
                  <a:prstClr val="black"/>
                </a:solidFill>
                <a:effectLst/>
                <a:uLnTx/>
                <a:uFillTx/>
                <a:latin typeface="Calibri" panose="020F0502020204030204"/>
                <a:ea typeface="+mn-ea"/>
                <a:cs typeface="+mn-cs"/>
              </a:rPr>
              <a:t>Supply vessels</a:t>
            </a:r>
          </a:p>
          <a:p>
            <a:pPr marL="342900" indent="-342900">
              <a:buFont typeface="+mj-lt"/>
              <a:buAutoNum type="arabicPeriod"/>
            </a:pPr>
            <a:endParaRPr lang="en-ZA" dirty="0"/>
          </a:p>
          <a:p>
            <a:r>
              <a:rPr lang="en-ZA" dirty="0"/>
              <a:t>There were also discussions at the plenary session on 09/06/21 around the need to revisit the </a:t>
            </a:r>
            <a:r>
              <a:rPr lang="en-ZA" dirty="0" err="1"/>
              <a:t>ToRs</a:t>
            </a:r>
            <a:r>
              <a:rPr lang="en-ZA" dirty="0"/>
              <a:t> of the ad hoc FAD WG (FADWG), which is meant to convene in October this year. Some CPCs felt that the FADWG could potentially provide advice on FAD limits if the </a:t>
            </a:r>
            <a:r>
              <a:rPr lang="en-ZA" dirty="0" err="1"/>
              <a:t>ToRs</a:t>
            </a:r>
            <a:r>
              <a:rPr lang="en-ZA" dirty="0"/>
              <a:t> of the FADWG were revised.</a:t>
            </a:r>
          </a:p>
          <a:p>
            <a:endParaRPr lang="en-ZA" dirty="0"/>
          </a:p>
          <a:p>
            <a:r>
              <a:rPr lang="en-ZA" dirty="0"/>
              <a:t>There was however not agreement at the plenary session that the revision of the </a:t>
            </a:r>
            <a:r>
              <a:rPr lang="en-ZA" dirty="0" err="1"/>
              <a:t>ToRs</a:t>
            </a:r>
            <a:r>
              <a:rPr lang="en-ZA" dirty="0"/>
              <a:t> of the SWG would be the focus of today’s SWG meeting.   </a:t>
            </a:r>
          </a:p>
          <a:p>
            <a:endParaRPr lang="en-ZA" dirty="0"/>
          </a:p>
          <a:p>
            <a:r>
              <a:rPr lang="en-ZA" dirty="0"/>
              <a:t>The SWG Chair clarified at the start of the meeting that the agenda for the meeting would be as proposed during the plenary discussion when the SWG was asked to convene.</a:t>
            </a:r>
          </a:p>
          <a:p>
            <a:endParaRPr lang="en-ZA" dirty="0"/>
          </a:p>
          <a:p>
            <a:r>
              <a:rPr lang="en-ZA" dirty="0"/>
              <a:t>The EU expressed their disappointment as they were under the impression that the point of the SWG discussion was to focus on the </a:t>
            </a:r>
            <a:r>
              <a:rPr lang="en-ZA" dirty="0" err="1"/>
              <a:t>ToRs</a:t>
            </a:r>
            <a:r>
              <a:rPr lang="en-ZA" dirty="0"/>
              <a:t> of the FADWG. South Africa and Maldives both pointed out that they agreed with Kenya and that the SWG was meant to focus on the points summarised by the SWG Chair at yesterday’s plenary session.</a:t>
            </a:r>
          </a:p>
        </p:txBody>
      </p:sp>
    </p:spTree>
    <p:extLst>
      <p:ext uri="{BB962C8B-B14F-4D97-AF65-F5344CB8AC3E}">
        <p14:creationId xmlns:p14="http://schemas.microsoft.com/office/powerpoint/2010/main" val="4081239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57477E9-4404-4F2B-B9F1-085BDF13FECB}"/>
              </a:ext>
            </a:extLst>
          </p:cNvPr>
          <p:cNvSpPr txBox="1"/>
          <p:nvPr/>
        </p:nvSpPr>
        <p:spPr>
          <a:xfrm>
            <a:off x="664842" y="644277"/>
            <a:ext cx="10555608" cy="1200329"/>
          </a:xfrm>
          <a:prstGeom prst="rect">
            <a:avLst/>
          </a:prstGeom>
          <a:noFill/>
        </p:spPr>
        <p:txBody>
          <a:bodyPr wrap="square">
            <a:spAutoFit/>
          </a:bodyPr>
          <a:lstStyle/>
          <a:p>
            <a:r>
              <a:rPr lang="en-GB" b="1" dirty="0"/>
              <a:t>Agenda</a:t>
            </a:r>
          </a:p>
          <a:p>
            <a:pPr marL="342900" indent="-342900">
              <a:buFont typeface="+mj-lt"/>
              <a:buAutoNum type="arabicPeriod"/>
            </a:pPr>
            <a:r>
              <a:rPr lang="en-GB" dirty="0"/>
              <a:t>Science to determine FAD limits - </a:t>
            </a:r>
            <a:r>
              <a:rPr lang="en-GB" i="1" dirty="0"/>
              <a:t>Precautionary approach vs deferment to FADWG for scientific advice</a:t>
            </a:r>
          </a:p>
          <a:p>
            <a:pPr marL="342900" indent="-342900">
              <a:buFont typeface="+mj-lt"/>
              <a:buAutoNum type="arabicPeriod"/>
            </a:pPr>
            <a:r>
              <a:rPr lang="en-GB" dirty="0"/>
              <a:t>FAD limits</a:t>
            </a:r>
          </a:p>
          <a:p>
            <a:pPr marL="342900" indent="-342900">
              <a:buFont typeface="+mj-lt"/>
              <a:buAutoNum type="arabicPeriod"/>
            </a:pPr>
            <a:r>
              <a:rPr lang="en-GB" dirty="0"/>
              <a:t>Supply vessels</a:t>
            </a:r>
          </a:p>
        </p:txBody>
      </p:sp>
      <p:sp>
        <p:nvSpPr>
          <p:cNvPr id="5" name="TextBox 4">
            <a:extLst>
              <a:ext uri="{FF2B5EF4-FFF2-40B4-BE49-F238E27FC236}">
                <a16:creationId xmlns:a16="http://schemas.microsoft.com/office/drawing/2014/main" id="{3864E9A8-9690-4957-A037-A6A43C2E8FA8}"/>
              </a:ext>
            </a:extLst>
          </p:cNvPr>
          <p:cNvSpPr txBox="1"/>
          <p:nvPr/>
        </p:nvSpPr>
        <p:spPr>
          <a:xfrm flipH="1">
            <a:off x="664842" y="321112"/>
            <a:ext cx="10555608" cy="646331"/>
          </a:xfrm>
          <a:prstGeom prst="rect">
            <a:avLst/>
          </a:prstGeom>
          <a:noFill/>
        </p:spPr>
        <p:txBody>
          <a:bodyPr wrap="square" rtlCol="0">
            <a:spAutoFit/>
          </a:bodyPr>
          <a:lstStyle/>
          <a:p>
            <a:r>
              <a:rPr lang="en-ZA" dirty="0"/>
              <a:t>The Chair of SWG made a presentation to SWG members following the agenda points initially proposed:  </a:t>
            </a:r>
          </a:p>
          <a:p>
            <a:endParaRPr lang="en-ZA" dirty="0"/>
          </a:p>
        </p:txBody>
      </p:sp>
      <p:sp>
        <p:nvSpPr>
          <p:cNvPr id="6" name="TextBox 5">
            <a:extLst>
              <a:ext uri="{FF2B5EF4-FFF2-40B4-BE49-F238E27FC236}">
                <a16:creationId xmlns:a16="http://schemas.microsoft.com/office/drawing/2014/main" id="{A1C99610-C86C-4FD7-A50D-5BEFAB95890E}"/>
              </a:ext>
            </a:extLst>
          </p:cNvPr>
          <p:cNvSpPr txBox="1"/>
          <p:nvPr/>
        </p:nvSpPr>
        <p:spPr>
          <a:xfrm flipH="1">
            <a:off x="664842" y="2167771"/>
            <a:ext cx="11165208" cy="3693319"/>
          </a:xfrm>
          <a:prstGeom prst="rect">
            <a:avLst/>
          </a:prstGeom>
          <a:noFill/>
        </p:spPr>
        <p:txBody>
          <a:bodyPr wrap="square" rtlCol="0">
            <a:spAutoFit/>
          </a:bodyPr>
          <a:lstStyle/>
          <a:p>
            <a:r>
              <a:rPr lang="en-ZA" dirty="0"/>
              <a:t>Agenda point (1) focused on whether the most appropriate response would be to:</a:t>
            </a:r>
          </a:p>
          <a:p>
            <a:pPr marL="342900" indent="-342900">
              <a:buFont typeface="+mj-lt"/>
              <a:buAutoNum type="alphaLcPeriod"/>
            </a:pPr>
            <a:r>
              <a:rPr lang="en-ZA" dirty="0"/>
              <a:t> either apply the precautionary approach and take management action now in light of the critical stock status of yellowfin</a:t>
            </a:r>
          </a:p>
          <a:p>
            <a:pPr marL="342900" indent="-342900">
              <a:buFont typeface="+mj-lt"/>
              <a:buAutoNum type="alphaLcPeriod"/>
            </a:pPr>
            <a:r>
              <a:rPr lang="en-ZA" dirty="0"/>
              <a:t>or to defer the issue of FAD limits to the FADWG and ask them to provide the necessary scientific advice</a:t>
            </a:r>
          </a:p>
          <a:p>
            <a:pPr marL="342900" indent="-342900">
              <a:buFont typeface="+mj-lt"/>
              <a:buAutoNum type="alphaLcPeriod"/>
            </a:pPr>
            <a:endParaRPr lang="en-ZA" dirty="0"/>
          </a:p>
          <a:p>
            <a:r>
              <a:rPr lang="en-ZA" dirty="0"/>
              <a:t>The Secretariat were also asked to clarify what FAD and buoy data is currently available, whether the IOTC have a standardised definition of FAD sets, whether they are aware of any current scientific methodology that can be used to determine FAD limits, whether FAD data can currently be made available for scientific analysis. </a:t>
            </a:r>
          </a:p>
          <a:p>
            <a:endParaRPr lang="en-ZA" dirty="0"/>
          </a:p>
          <a:p>
            <a:r>
              <a:rPr lang="en-ZA" dirty="0"/>
              <a:t>In his presentation the Chair of the SWG showed that decisions at other </a:t>
            </a:r>
            <a:r>
              <a:rPr lang="en-ZA" dirty="0" err="1"/>
              <a:t>tRFMOs</a:t>
            </a:r>
            <a:r>
              <a:rPr lang="en-ZA" dirty="0"/>
              <a:t>, such as WCPFC and IATTC, regarding management measures on FADs were based on the precautionary approach rather than on the availability of scientific data that could be used to propose FAD set limits.</a:t>
            </a:r>
          </a:p>
          <a:p>
            <a:endParaRPr lang="en-ZA" dirty="0"/>
          </a:p>
        </p:txBody>
      </p:sp>
    </p:spTree>
    <p:extLst>
      <p:ext uri="{BB962C8B-B14F-4D97-AF65-F5344CB8AC3E}">
        <p14:creationId xmlns:p14="http://schemas.microsoft.com/office/powerpoint/2010/main" val="28232359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C4EE54D-1191-4430-9943-4835931F340B}"/>
              </a:ext>
            </a:extLst>
          </p:cNvPr>
          <p:cNvSpPr txBox="1"/>
          <p:nvPr/>
        </p:nvSpPr>
        <p:spPr>
          <a:xfrm>
            <a:off x="416560" y="117693"/>
            <a:ext cx="11358880" cy="6740307"/>
          </a:xfrm>
          <a:prstGeom prst="rect">
            <a:avLst/>
          </a:prstGeom>
          <a:noFill/>
        </p:spPr>
        <p:txBody>
          <a:bodyPr wrap="square">
            <a:spAutoFit/>
          </a:bodyPr>
          <a:lstStyle/>
          <a:p>
            <a:r>
              <a:rPr lang="en-ZA" dirty="0"/>
              <a:t>The Chair showed in his presentation that the </a:t>
            </a:r>
            <a:r>
              <a:rPr lang="en-GB" dirty="0"/>
              <a:t>FAD set limits implemented at WCPFC was for instance not determined through a scientific method, but was based on applying the precautionary approach. At IATTC, the 2019 scientific advice was that current FAD data is "of limited scientific utility“ and also that “the data currently provided are inadequate even for analyses to determine the level of data resolution required for an assessment of the FAD fishery, since the various FAD-related IATTC datasets cannot be matched and combined”. The precautionary approach was also applied in this instance.</a:t>
            </a:r>
          </a:p>
          <a:p>
            <a:endParaRPr lang="en-GB" dirty="0"/>
          </a:p>
          <a:p>
            <a:r>
              <a:rPr lang="en-GB" dirty="0"/>
              <a:t>The Chair emphasised that the FAD data at IATTC is supposedly more rigorous than IOTC’s data, and despite this IATTCs scientists described the data as “of limited scientific utility”. It is therefore highly questionable whether IOTC FAD data can be utilised any time soon to determine FAD limits and that the precautionary approach should therefore be applied.   </a:t>
            </a:r>
          </a:p>
          <a:p>
            <a:endParaRPr lang="en-GB" dirty="0"/>
          </a:p>
          <a:p>
            <a:r>
              <a:rPr lang="en-GB" dirty="0"/>
              <a:t>The Secretariat clarified that that reported buoy data is limited for compliance work and embargoed  for release of scientific work.</a:t>
            </a:r>
          </a:p>
          <a:p>
            <a:endParaRPr lang="en-GB" dirty="0"/>
          </a:p>
          <a:p>
            <a:r>
              <a:rPr lang="en-GB" dirty="0"/>
              <a:t>The Secretariat also clarified that IOTC has no standardised definition for a FAD set and that this is one of the issues that the FADWG is meant to clarify. It needs to be kept in mind that this definition has still not been developed and adopted – 4 years after the FADWG had its first meeting.</a:t>
            </a:r>
          </a:p>
          <a:p>
            <a:endParaRPr lang="en-GB" dirty="0"/>
          </a:p>
          <a:p>
            <a:r>
              <a:rPr lang="en-GB" dirty="0"/>
              <a:t>SFP (OBS) stated that as things stand, (i) FAD data cannot be used for scientific purposes; (ii) even if the Commission makes the FAD data available for scientific purposes, it would take some time (probably 2 years or more) for the WG to analyse the data and provide advice back to the Commission. </a:t>
            </a:r>
          </a:p>
          <a:p>
            <a:r>
              <a:rPr lang="en-GB" dirty="0"/>
              <a:t>Therefore, the only current approach open to the Commission is a precautionary one, to set interim management for later updating as and when scientific advice can be provided on the available data.</a:t>
            </a:r>
          </a:p>
          <a:p>
            <a:endParaRPr lang="en-ZA" dirty="0"/>
          </a:p>
        </p:txBody>
      </p:sp>
    </p:spTree>
    <p:extLst>
      <p:ext uri="{BB962C8B-B14F-4D97-AF65-F5344CB8AC3E}">
        <p14:creationId xmlns:p14="http://schemas.microsoft.com/office/powerpoint/2010/main" val="29476032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A0C9809-A2A8-40FA-9C14-C63B58688692}"/>
              </a:ext>
            </a:extLst>
          </p:cNvPr>
          <p:cNvSpPr txBox="1"/>
          <p:nvPr/>
        </p:nvSpPr>
        <p:spPr>
          <a:xfrm>
            <a:off x="416560" y="432653"/>
            <a:ext cx="11358880" cy="6186309"/>
          </a:xfrm>
          <a:prstGeom prst="rect">
            <a:avLst/>
          </a:prstGeom>
          <a:noFill/>
        </p:spPr>
        <p:txBody>
          <a:bodyPr wrap="square">
            <a:spAutoFit/>
          </a:bodyPr>
          <a:lstStyle/>
          <a:p>
            <a:r>
              <a:rPr lang="en-GB" dirty="0"/>
              <a:t>IPNLF (OBS) stated that it is abundantly clear that the use of FAD data for evidencing a science-based FAD limit or the extent of a closure to inform stock recovery would take several years.  While the stock has been in RED (overfished) now for 5 years, the most prudent judgment would be to seriously consider applying the precautionary approach and adopt either FAD limits or time-area closure </a:t>
            </a:r>
          </a:p>
          <a:p>
            <a:endParaRPr lang="en-GB" dirty="0"/>
          </a:p>
          <a:p>
            <a:r>
              <a:rPr lang="en-ZA" dirty="0"/>
              <a:t>PEW suggested that a way forward would be to </a:t>
            </a:r>
          </a:p>
          <a:p>
            <a:endParaRPr lang="en-ZA" dirty="0"/>
          </a:p>
          <a:p>
            <a:r>
              <a:rPr lang="en-GB" dirty="0"/>
              <a:t>PEW reminded members of the WG that Res 19/02 also states in para 25:  The Commission shall establish a DFAD tracking and recovery policy at its annual session in 2021, on the basis of recommendations from the ad-hoc FAD working group. The policy shall define DFAD tracking, reporting of lost DFADs, arrangements to alert coastal States of derelict/lost DFADs at risk of beaching in near real-time, how and who recovers the DFADs, how the recovery costs are collected and shared.  </a:t>
            </a:r>
          </a:p>
          <a:p>
            <a:endParaRPr lang="en-GB" dirty="0"/>
          </a:p>
          <a:p>
            <a:r>
              <a:rPr lang="en-GB" dirty="0"/>
              <a:t>PEW suggested that to progress FAD management, an amendment of para 24 of Res19/02 to allow scientific analysis of the buoy data could be done.</a:t>
            </a:r>
            <a:endParaRPr lang="en-ZA" dirty="0"/>
          </a:p>
          <a:p>
            <a:endParaRPr lang="en-ZA" dirty="0"/>
          </a:p>
          <a:p>
            <a:r>
              <a:rPr lang="en-ZA" dirty="0"/>
              <a:t>The EU, Japan, Korea and France supported the idea of amending para 24 of Res 19/02 and emphasised their preference to focus on revised </a:t>
            </a:r>
            <a:r>
              <a:rPr lang="en-ZA" dirty="0" err="1"/>
              <a:t>ToRs</a:t>
            </a:r>
            <a:r>
              <a:rPr lang="en-ZA" dirty="0"/>
              <a:t> for the FADWG so that FAD limits can be determined by this WG in October.</a:t>
            </a:r>
          </a:p>
          <a:p>
            <a:endParaRPr lang="en-ZA" dirty="0"/>
          </a:p>
          <a:p>
            <a:r>
              <a:rPr lang="en-ZA" dirty="0"/>
              <a:t>The UK proposed that a compromise could be for CPCs to support S25-PropE_Rev1 or part thereof as an interim measure, while also ensuring that para 24 of Res 19/02 is amended so that this data is available in future for scientific analysis.</a:t>
            </a:r>
          </a:p>
        </p:txBody>
      </p:sp>
    </p:spTree>
    <p:extLst>
      <p:ext uri="{BB962C8B-B14F-4D97-AF65-F5344CB8AC3E}">
        <p14:creationId xmlns:p14="http://schemas.microsoft.com/office/powerpoint/2010/main" val="22180617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9F72FD0-F470-4105-BC9E-991BFC06E581}"/>
              </a:ext>
            </a:extLst>
          </p:cNvPr>
          <p:cNvSpPr txBox="1"/>
          <p:nvPr/>
        </p:nvSpPr>
        <p:spPr>
          <a:xfrm>
            <a:off x="416560" y="432653"/>
            <a:ext cx="11358880" cy="2031325"/>
          </a:xfrm>
          <a:prstGeom prst="rect">
            <a:avLst/>
          </a:prstGeom>
          <a:noFill/>
        </p:spPr>
        <p:txBody>
          <a:bodyPr wrap="square">
            <a:spAutoFit/>
          </a:bodyPr>
          <a:lstStyle/>
          <a:p>
            <a:r>
              <a:rPr lang="en-GB" dirty="0"/>
              <a:t>IPNLF (OBS) </a:t>
            </a:r>
            <a:r>
              <a:rPr lang="en-ZA" dirty="0"/>
              <a:t>emphasised again that FAD management measures are needed as a matter of urgency based on the current stock status of YFT. Other RFMOs have either reduced FAD limits or implemented FAD time-area closures when tropical tuna stocks are overfished and there is no excuse for IOTC CPCs to delay management intervention on the basis of “ a lack of science”. It is clear that the precautionary approach should be applied so that the high levels of yellowfin juveniles associated with FAD sets can be addressed.</a:t>
            </a:r>
          </a:p>
          <a:p>
            <a:endParaRPr lang="en-ZA" dirty="0"/>
          </a:p>
          <a:p>
            <a:r>
              <a:rPr lang="en-ZA" dirty="0"/>
              <a:t>India also emphasised that they think FAD management needs to be urgently implemented.</a:t>
            </a:r>
          </a:p>
        </p:txBody>
      </p:sp>
    </p:spTree>
    <p:extLst>
      <p:ext uri="{BB962C8B-B14F-4D97-AF65-F5344CB8AC3E}">
        <p14:creationId xmlns:p14="http://schemas.microsoft.com/office/powerpoint/2010/main" val="26985141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6BEF9314-446A-4E52-BCB4-231A56C4CAE8}"/>
              </a:ext>
            </a:extLst>
          </p:cNvPr>
          <p:cNvGrpSpPr/>
          <p:nvPr/>
        </p:nvGrpSpPr>
        <p:grpSpPr>
          <a:xfrm>
            <a:off x="166370" y="939820"/>
            <a:ext cx="11696700" cy="5636974"/>
            <a:chOff x="247650" y="157500"/>
            <a:chExt cx="11696700" cy="5636974"/>
          </a:xfrm>
        </p:grpSpPr>
        <p:sp>
          <p:nvSpPr>
            <p:cNvPr id="5" name="TextBox 4">
              <a:extLst>
                <a:ext uri="{FF2B5EF4-FFF2-40B4-BE49-F238E27FC236}">
                  <a16:creationId xmlns:a16="http://schemas.microsoft.com/office/drawing/2014/main" id="{F86A4D72-21FD-40E8-B1F8-B6F0700FEE1C}"/>
                </a:ext>
              </a:extLst>
            </p:cNvPr>
            <p:cNvSpPr txBox="1"/>
            <p:nvPr/>
          </p:nvSpPr>
          <p:spPr>
            <a:xfrm>
              <a:off x="247650" y="229989"/>
              <a:ext cx="11696700" cy="5564485"/>
            </a:xfrm>
            <a:prstGeom prst="rect">
              <a:avLst/>
            </a:prstGeom>
            <a:noFill/>
            <a:ln>
              <a:solidFill>
                <a:schemeClr val="accent1"/>
              </a:solidFill>
            </a:ln>
          </p:spPr>
          <p:txBody>
            <a:bodyPr wrap="square" rtlCol="0">
              <a:spAutoFit/>
            </a:bodyPr>
            <a:lstStyle/>
            <a:p>
              <a:endParaRPr lang="en-ZA" dirty="0"/>
            </a:p>
          </p:txBody>
        </p:sp>
        <p:sp>
          <p:nvSpPr>
            <p:cNvPr id="2" name="TextBox 1">
              <a:extLst>
                <a:ext uri="{FF2B5EF4-FFF2-40B4-BE49-F238E27FC236}">
                  <a16:creationId xmlns:a16="http://schemas.microsoft.com/office/drawing/2014/main" id="{4CF82A49-6646-4B13-AEA9-ED7B936C5F4B}"/>
                </a:ext>
              </a:extLst>
            </p:cNvPr>
            <p:cNvSpPr txBox="1"/>
            <p:nvPr/>
          </p:nvSpPr>
          <p:spPr>
            <a:xfrm flipH="1">
              <a:off x="553716" y="926346"/>
              <a:ext cx="11221723" cy="4619854"/>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ZA" dirty="0"/>
                <a:t>The </a:t>
              </a:r>
              <a:r>
                <a:rPr lang="en-ZA" i="1" dirty="0"/>
                <a:t>ad hoc</a:t>
              </a:r>
              <a:r>
                <a:rPr lang="en-ZA" dirty="0"/>
                <a:t> FADWG was constituted in 2015</a:t>
              </a:r>
            </a:p>
            <a:p>
              <a:pPr marL="285750" indent="-285750">
                <a:lnSpc>
                  <a:spcPct val="150000"/>
                </a:lnSpc>
                <a:buFont typeface="Arial" panose="020B0604020202020204" pitchFamily="34" charset="0"/>
                <a:buChar char="•"/>
              </a:pPr>
              <a:r>
                <a:rPr lang="en-ZA" dirty="0"/>
                <a:t>It has only met once for 1 day only after joint t-RFMO FAD WG in 2017</a:t>
              </a:r>
            </a:p>
            <a:p>
              <a:pPr marL="285750" indent="-285750">
                <a:lnSpc>
                  <a:spcPct val="150000"/>
                </a:lnSpc>
                <a:buFont typeface="Arial" panose="020B0604020202020204" pitchFamily="34" charset="0"/>
                <a:buChar char="•"/>
              </a:pPr>
              <a:r>
                <a:rPr lang="en-ZA" dirty="0"/>
                <a:t>The </a:t>
              </a:r>
              <a:r>
                <a:rPr lang="en-ZA" dirty="0" err="1"/>
                <a:t>ToRs</a:t>
              </a:r>
              <a:r>
                <a:rPr lang="en-ZA" dirty="0"/>
                <a:t> of the FADWG are not currently applicable to providing scientific advice on the number of FADS that might be appropriate</a:t>
              </a:r>
            </a:p>
            <a:p>
              <a:pPr marL="285750" indent="-285750">
                <a:lnSpc>
                  <a:spcPct val="150000"/>
                </a:lnSpc>
                <a:buFont typeface="Arial" panose="020B0604020202020204" pitchFamily="34" charset="0"/>
                <a:buChar char="•"/>
              </a:pPr>
              <a:r>
                <a:rPr lang="en-ZA" dirty="0"/>
                <a:t>The IOTC Secretariat has confirmed that FAD data is currently very limited</a:t>
              </a:r>
            </a:p>
            <a:p>
              <a:pPr marL="285750" indent="-285750">
                <a:lnSpc>
                  <a:spcPct val="150000"/>
                </a:lnSpc>
                <a:buFont typeface="Arial" panose="020B0604020202020204" pitchFamily="34" charset="0"/>
                <a:buChar char="•"/>
              </a:pPr>
              <a:r>
                <a:rPr lang="en-ZA" dirty="0"/>
                <a:t>Currently FAD data is not accessible for scientific analysis only for compliance purposes</a:t>
              </a:r>
            </a:p>
            <a:p>
              <a:pPr marL="285750" indent="-285750">
                <a:lnSpc>
                  <a:spcPct val="150000"/>
                </a:lnSpc>
                <a:buFont typeface="Arial" panose="020B0604020202020204" pitchFamily="34" charset="0"/>
                <a:buChar char="•"/>
              </a:pPr>
              <a:r>
                <a:rPr lang="en-ZA" dirty="0"/>
                <a:t>FAD data is self-reported and not independently verified</a:t>
              </a:r>
            </a:p>
            <a:p>
              <a:pPr marL="285750" indent="-285750">
                <a:lnSpc>
                  <a:spcPct val="150000"/>
                </a:lnSpc>
                <a:buFont typeface="Arial" panose="020B0604020202020204" pitchFamily="34" charset="0"/>
                <a:buChar char="•"/>
              </a:pPr>
              <a:r>
                <a:rPr lang="en-ZA" dirty="0"/>
                <a:t>There is currently no IOTC definition of a FAD set</a:t>
              </a:r>
            </a:p>
            <a:p>
              <a:pPr marL="285750" indent="-285750">
                <a:lnSpc>
                  <a:spcPct val="150000"/>
                </a:lnSpc>
                <a:buFont typeface="Arial" panose="020B0604020202020204" pitchFamily="34" charset="0"/>
                <a:buChar char="•"/>
              </a:pPr>
              <a:r>
                <a:rPr lang="en-ZA" dirty="0"/>
                <a:t>There is a lag in data of 1 year which means that available data is outdated by a year</a:t>
              </a:r>
            </a:p>
            <a:p>
              <a:pPr marL="285750" indent="-285750">
                <a:lnSpc>
                  <a:spcPct val="150000"/>
                </a:lnSpc>
                <a:buFont typeface="Arial" panose="020B0604020202020204" pitchFamily="34" charset="0"/>
                <a:buChar char="•"/>
              </a:pPr>
              <a:r>
                <a:rPr lang="en-ZA" dirty="0"/>
                <a:t>It is highly unlikely that the necessary data will be available to the FADWG even if their </a:t>
              </a:r>
              <a:r>
                <a:rPr lang="en-ZA" dirty="0" err="1"/>
                <a:t>ToRs</a:t>
              </a:r>
              <a:r>
                <a:rPr lang="en-ZA" dirty="0"/>
                <a:t> are updated to provide the necessary scientific advice on FAD limits</a:t>
              </a:r>
            </a:p>
          </p:txBody>
        </p:sp>
        <p:sp>
          <p:nvSpPr>
            <p:cNvPr id="4" name="TextBox 3">
              <a:extLst>
                <a:ext uri="{FF2B5EF4-FFF2-40B4-BE49-F238E27FC236}">
                  <a16:creationId xmlns:a16="http://schemas.microsoft.com/office/drawing/2014/main" id="{AF8BF08B-3840-486A-8E1D-E0FC16DCA6EC}"/>
                </a:ext>
              </a:extLst>
            </p:cNvPr>
            <p:cNvSpPr txBox="1"/>
            <p:nvPr/>
          </p:nvSpPr>
          <p:spPr>
            <a:xfrm>
              <a:off x="685800" y="157500"/>
              <a:ext cx="10820400" cy="707886"/>
            </a:xfrm>
            <a:prstGeom prst="rect">
              <a:avLst/>
            </a:prstGeom>
            <a:noFill/>
          </p:spPr>
          <p:txBody>
            <a:bodyPr wrap="square">
              <a:spAutoFit/>
            </a:bodyPr>
            <a:lstStyle/>
            <a:p>
              <a:pPr marL="342900" indent="-342900">
                <a:buFont typeface="+mj-lt"/>
                <a:buAutoNum type="arabicPeriod"/>
              </a:pPr>
              <a:r>
                <a:rPr lang="en-GB" sz="2000" b="1" dirty="0"/>
                <a:t>Science to determine FAD limits - </a:t>
              </a:r>
              <a:r>
                <a:rPr lang="en-GB" sz="2000" b="1" i="1" dirty="0"/>
                <a:t>Precautionary approach vs deferment to FADWG for scientific advice</a:t>
              </a:r>
            </a:p>
          </p:txBody>
        </p:sp>
      </p:grpSp>
      <p:sp>
        <p:nvSpPr>
          <p:cNvPr id="7" name="TextBox 6">
            <a:extLst>
              <a:ext uri="{FF2B5EF4-FFF2-40B4-BE49-F238E27FC236}">
                <a16:creationId xmlns:a16="http://schemas.microsoft.com/office/drawing/2014/main" id="{66CC9325-A5E1-4E9C-80BB-D4C5BFA9419A}"/>
              </a:ext>
            </a:extLst>
          </p:cNvPr>
          <p:cNvSpPr txBox="1"/>
          <p:nvPr/>
        </p:nvSpPr>
        <p:spPr>
          <a:xfrm flipH="1">
            <a:off x="604520" y="210454"/>
            <a:ext cx="5044441" cy="369332"/>
          </a:xfrm>
          <a:prstGeom prst="rect">
            <a:avLst/>
          </a:prstGeom>
          <a:noFill/>
        </p:spPr>
        <p:txBody>
          <a:bodyPr wrap="square" rtlCol="0">
            <a:spAutoFit/>
          </a:bodyPr>
          <a:lstStyle/>
          <a:p>
            <a:r>
              <a:rPr lang="en-ZA" dirty="0"/>
              <a:t>Slide 1 of presentation of SWG Chair</a:t>
            </a:r>
          </a:p>
        </p:txBody>
      </p:sp>
    </p:spTree>
    <p:extLst>
      <p:ext uri="{BB962C8B-B14F-4D97-AF65-F5344CB8AC3E}">
        <p14:creationId xmlns:p14="http://schemas.microsoft.com/office/powerpoint/2010/main" val="19577554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D93A124-0F13-4377-B5F3-6F552E94381B}"/>
              </a:ext>
            </a:extLst>
          </p:cNvPr>
          <p:cNvSpPr txBox="1"/>
          <p:nvPr/>
        </p:nvSpPr>
        <p:spPr>
          <a:xfrm flipH="1">
            <a:off x="1456689" y="1146175"/>
            <a:ext cx="10977881" cy="461665"/>
          </a:xfrm>
          <a:prstGeom prst="rect">
            <a:avLst/>
          </a:prstGeom>
          <a:noFill/>
        </p:spPr>
        <p:txBody>
          <a:bodyPr wrap="square" rtlCol="0">
            <a:spAutoFit/>
          </a:bodyPr>
          <a:lstStyle/>
          <a:p>
            <a:r>
              <a:rPr lang="en-ZA" sz="2400" b="1" dirty="0"/>
              <a:t>What is the situation at other t-RFMOs regarding scientific advice on FADs</a:t>
            </a:r>
          </a:p>
        </p:txBody>
      </p:sp>
      <p:sp>
        <p:nvSpPr>
          <p:cNvPr id="4" name="TextBox 3">
            <a:extLst>
              <a:ext uri="{FF2B5EF4-FFF2-40B4-BE49-F238E27FC236}">
                <a16:creationId xmlns:a16="http://schemas.microsoft.com/office/drawing/2014/main" id="{904B4434-FB81-41F5-94C8-D739309C62E9}"/>
              </a:ext>
            </a:extLst>
          </p:cNvPr>
          <p:cNvSpPr txBox="1"/>
          <p:nvPr/>
        </p:nvSpPr>
        <p:spPr>
          <a:xfrm>
            <a:off x="705485" y="2574925"/>
            <a:ext cx="10610850" cy="3693319"/>
          </a:xfrm>
          <a:prstGeom prst="rect">
            <a:avLst/>
          </a:prstGeom>
          <a:noFill/>
        </p:spPr>
        <p:txBody>
          <a:bodyPr wrap="square">
            <a:spAutoFit/>
          </a:bodyPr>
          <a:lstStyle/>
          <a:p>
            <a:pPr marL="285750" indent="-285750">
              <a:buFont typeface="Arial" panose="020B0604020202020204" pitchFamily="34" charset="0"/>
              <a:buChar char="•"/>
            </a:pPr>
            <a:r>
              <a:rPr lang="en-GB" dirty="0"/>
              <a:t>The initial FAD closure was driven by the assessed state of WCPO bigeye tuna (which until we had new information on bigeye growth was assessed as being subject to overfishing/overfished). </a:t>
            </a:r>
          </a:p>
          <a:p>
            <a:pPr marL="285750" indent="-285750">
              <a:buFont typeface="Arial" panose="020B0604020202020204" pitchFamily="34" charset="0"/>
              <a:buChar char="•"/>
            </a:pPr>
            <a:r>
              <a:rPr lang="en-GB" dirty="0"/>
              <a:t>The tropical tuna management measure applied to purse seine and longline fisheries, with the scientific recommendation to reduce fishing mortality by 33%. </a:t>
            </a:r>
          </a:p>
          <a:p>
            <a:pPr marL="285750" indent="-285750">
              <a:buFont typeface="Arial" panose="020B0604020202020204" pitchFamily="34" charset="0"/>
              <a:buChar char="•"/>
            </a:pPr>
            <a:r>
              <a:rPr lang="en-GB" dirty="0"/>
              <a:t>Longline catch limits were introduced, while a FAD closure was put in place as in the WCPO that is the purse seine component that catches bigeye tuna – by comparison free school fisheries are pretty clean of bigeye catches. </a:t>
            </a:r>
          </a:p>
          <a:p>
            <a:pPr marL="285750" indent="-285750">
              <a:buFont typeface="Arial" panose="020B0604020202020204" pitchFamily="34" charset="0"/>
              <a:buChar char="•"/>
            </a:pPr>
            <a:r>
              <a:rPr lang="en-GB" dirty="0"/>
              <a:t>So to maintain a ‘balance’ between gears these were the logical approaches. </a:t>
            </a:r>
          </a:p>
          <a:p>
            <a:pPr marL="285750" indent="-285750">
              <a:buFont typeface="Arial" panose="020B0604020202020204" pitchFamily="34" charset="0"/>
              <a:buChar char="•"/>
            </a:pPr>
            <a:r>
              <a:rPr lang="en-GB" dirty="0"/>
              <a:t>The FAD closure has continued despite the improved assessed bigeye status, largely to ensure stocks remain in a good state given our analyses of the potential negative outcomes that result from changes in the management.</a:t>
            </a:r>
          </a:p>
          <a:p>
            <a:pPr marL="285750" indent="-285750">
              <a:buFont typeface="Arial" panose="020B0604020202020204" pitchFamily="34" charset="0"/>
              <a:buChar char="•"/>
            </a:pPr>
            <a:r>
              <a:rPr lang="en-GB" dirty="0"/>
              <a:t>The FAD set limits implemented at WCPFC was not determined through a scientific method, but was based on applying the precautionary approach.</a:t>
            </a:r>
            <a:endParaRPr lang="en-ZA" dirty="0"/>
          </a:p>
        </p:txBody>
      </p:sp>
      <p:sp>
        <p:nvSpPr>
          <p:cNvPr id="5" name="TextBox 4">
            <a:extLst>
              <a:ext uri="{FF2B5EF4-FFF2-40B4-BE49-F238E27FC236}">
                <a16:creationId xmlns:a16="http://schemas.microsoft.com/office/drawing/2014/main" id="{2BB89960-E8CB-4006-8F27-531B43982527}"/>
              </a:ext>
            </a:extLst>
          </p:cNvPr>
          <p:cNvSpPr txBox="1"/>
          <p:nvPr/>
        </p:nvSpPr>
        <p:spPr>
          <a:xfrm flipH="1">
            <a:off x="1019810" y="1962150"/>
            <a:ext cx="10977881" cy="461665"/>
          </a:xfrm>
          <a:prstGeom prst="rect">
            <a:avLst/>
          </a:prstGeom>
          <a:noFill/>
        </p:spPr>
        <p:txBody>
          <a:bodyPr wrap="square" rtlCol="0">
            <a:spAutoFit/>
          </a:bodyPr>
          <a:lstStyle/>
          <a:p>
            <a:r>
              <a:rPr lang="en-ZA" sz="2400" b="1" dirty="0"/>
              <a:t>WCPFC</a:t>
            </a:r>
          </a:p>
        </p:txBody>
      </p:sp>
      <p:sp>
        <p:nvSpPr>
          <p:cNvPr id="6" name="TextBox 5">
            <a:extLst>
              <a:ext uri="{FF2B5EF4-FFF2-40B4-BE49-F238E27FC236}">
                <a16:creationId xmlns:a16="http://schemas.microsoft.com/office/drawing/2014/main" id="{B1922836-BA2B-4E69-84A0-58FEB0A56FB7}"/>
              </a:ext>
            </a:extLst>
          </p:cNvPr>
          <p:cNvSpPr txBox="1"/>
          <p:nvPr/>
        </p:nvSpPr>
        <p:spPr>
          <a:xfrm>
            <a:off x="294640" y="995680"/>
            <a:ext cx="11480800" cy="5516880"/>
          </a:xfrm>
          <a:prstGeom prst="rect">
            <a:avLst/>
          </a:prstGeom>
          <a:noFill/>
          <a:ln>
            <a:solidFill>
              <a:schemeClr val="accent1"/>
            </a:solidFill>
          </a:ln>
        </p:spPr>
        <p:txBody>
          <a:bodyPr wrap="square" rtlCol="0">
            <a:spAutoFit/>
          </a:bodyPr>
          <a:lstStyle/>
          <a:p>
            <a:endParaRPr lang="en-ZA" dirty="0"/>
          </a:p>
        </p:txBody>
      </p:sp>
      <p:sp>
        <p:nvSpPr>
          <p:cNvPr id="7" name="TextBox 6">
            <a:extLst>
              <a:ext uri="{FF2B5EF4-FFF2-40B4-BE49-F238E27FC236}">
                <a16:creationId xmlns:a16="http://schemas.microsoft.com/office/drawing/2014/main" id="{FF3A17D2-711E-49E9-950B-31D26C083E71}"/>
              </a:ext>
            </a:extLst>
          </p:cNvPr>
          <p:cNvSpPr txBox="1"/>
          <p:nvPr/>
        </p:nvSpPr>
        <p:spPr>
          <a:xfrm flipH="1">
            <a:off x="604520" y="210454"/>
            <a:ext cx="5044441" cy="369332"/>
          </a:xfrm>
          <a:prstGeom prst="rect">
            <a:avLst/>
          </a:prstGeom>
          <a:noFill/>
        </p:spPr>
        <p:txBody>
          <a:bodyPr wrap="square" rtlCol="0">
            <a:spAutoFit/>
          </a:bodyPr>
          <a:lstStyle/>
          <a:p>
            <a:r>
              <a:rPr lang="en-ZA" dirty="0"/>
              <a:t>Slide 2 of presentation of SWG Chair</a:t>
            </a:r>
          </a:p>
        </p:txBody>
      </p:sp>
    </p:spTree>
    <p:extLst>
      <p:ext uri="{BB962C8B-B14F-4D97-AF65-F5344CB8AC3E}">
        <p14:creationId xmlns:p14="http://schemas.microsoft.com/office/powerpoint/2010/main" val="16560527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1F752E11-7EEA-4E3E-B238-866C86DF7398}"/>
              </a:ext>
            </a:extLst>
          </p:cNvPr>
          <p:cNvGrpSpPr/>
          <p:nvPr/>
        </p:nvGrpSpPr>
        <p:grpSpPr>
          <a:xfrm>
            <a:off x="375920" y="792480"/>
            <a:ext cx="11691889" cy="5984240"/>
            <a:chOff x="375920" y="792480"/>
            <a:chExt cx="11691889" cy="5984240"/>
          </a:xfrm>
        </p:grpSpPr>
        <p:sp>
          <p:nvSpPr>
            <p:cNvPr id="9" name="TextBox 8">
              <a:extLst>
                <a:ext uri="{FF2B5EF4-FFF2-40B4-BE49-F238E27FC236}">
                  <a16:creationId xmlns:a16="http://schemas.microsoft.com/office/drawing/2014/main" id="{5C999EA7-6331-4C1E-8508-7272DB43D367}"/>
                </a:ext>
              </a:extLst>
            </p:cNvPr>
            <p:cNvSpPr txBox="1"/>
            <p:nvPr/>
          </p:nvSpPr>
          <p:spPr>
            <a:xfrm>
              <a:off x="375920" y="792480"/>
              <a:ext cx="9682480" cy="5984240"/>
            </a:xfrm>
            <a:prstGeom prst="rect">
              <a:avLst/>
            </a:prstGeom>
            <a:noFill/>
            <a:ln>
              <a:solidFill>
                <a:schemeClr val="accent1"/>
              </a:solidFill>
            </a:ln>
          </p:spPr>
          <p:txBody>
            <a:bodyPr wrap="square" rtlCol="0">
              <a:spAutoFit/>
            </a:bodyPr>
            <a:lstStyle/>
            <a:p>
              <a:endParaRPr lang="en-ZA" dirty="0"/>
            </a:p>
          </p:txBody>
        </p:sp>
        <p:pic>
          <p:nvPicPr>
            <p:cNvPr id="5" name="Picture 4">
              <a:extLst>
                <a:ext uri="{FF2B5EF4-FFF2-40B4-BE49-F238E27FC236}">
                  <a16:creationId xmlns:a16="http://schemas.microsoft.com/office/drawing/2014/main" id="{7EC7F47C-CCED-4C66-9C12-707B318F36B0}"/>
                </a:ext>
              </a:extLst>
            </p:cNvPr>
            <p:cNvPicPr>
              <a:picLocks noChangeAspect="1"/>
            </p:cNvPicPr>
            <p:nvPr/>
          </p:nvPicPr>
          <p:blipFill>
            <a:blip r:embed="rId2"/>
            <a:stretch>
              <a:fillRect/>
            </a:stretch>
          </p:blipFill>
          <p:spPr>
            <a:xfrm>
              <a:off x="764808" y="2366645"/>
              <a:ext cx="8155672" cy="4321289"/>
            </a:xfrm>
            <a:prstGeom prst="rect">
              <a:avLst/>
            </a:prstGeom>
          </p:spPr>
        </p:pic>
        <p:pic>
          <p:nvPicPr>
            <p:cNvPr id="7" name="Picture 6">
              <a:extLst>
                <a:ext uri="{FF2B5EF4-FFF2-40B4-BE49-F238E27FC236}">
                  <a16:creationId xmlns:a16="http://schemas.microsoft.com/office/drawing/2014/main" id="{7A5243CB-6DE4-446F-855E-A2BBD92FD93E}"/>
                </a:ext>
              </a:extLst>
            </p:cNvPr>
            <p:cNvPicPr>
              <a:picLocks noChangeAspect="1"/>
            </p:cNvPicPr>
            <p:nvPr/>
          </p:nvPicPr>
          <p:blipFill>
            <a:blip r:embed="rId3"/>
            <a:stretch>
              <a:fillRect/>
            </a:stretch>
          </p:blipFill>
          <p:spPr>
            <a:xfrm>
              <a:off x="764808" y="938530"/>
              <a:ext cx="4962525" cy="1181100"/>
            </a:xfrm>
            <a:prstGeom prst="rect">
              <a:avLst/>
            </a:prstGeom>
          </p:spPr>
        </p:pic>
        <p:sp>
          <p:nvSpPr>
            <p:cNvPr id="2" name="TextBox 1">
              <a:extLst>
                <a:ext uri="{FF2B5EF4-FFF2-40B4-BE49-F238E27FC236}">
                  <a16:creationId xmlns:a16="http://schemas.microsoft.com/office/drawing/2014/main" id="{54D3796A-F23F-4067-9E6D-58C5A1753D81}"/>
                </a:ext>
              </a:extLst>
            </p:cNvPr>
            <p:cNvSpPr txBox="1"/>
            <p:nvPr/>
          </p:nvSpPr>
          <p:spPr>
            <a:xfrm flipH="1">
              <a:off x="1089928" y="1298247"/>
              <a:ext cx="10977881" cy="461665"/>
            </a:xfrm>
            <a:prstGeom prst="rect">
              <a:avLst/>
            </a:prstGeom>
            <a:noFill/>
          </p:spPr>
          <p:txBody>
            <a:bodyPr wrap="square" rtlCol="0">
              <a:spAutoFit/>
            </a:bodyPr>
            <a:lstStyle/>
            <a:p>
              <a:r>
                <a:rPr lang="en-ZA" sz="2400" b="1" dirty="0"/>
                <a:t>IATTC</a:t>
              </a:r>
            </a:p>
          </p:txBody>
        </p:sp>
      </p:grpSp>
      <p:sp>
        <p:nvSpPr>
          <p:cNvPr id="8" name="TextBox 7">
            <a:extLst>
              <a:ext uri="{FF2B5EF4-FFF2-40B4-BE49-F238E27FC236}">
                <a16:creationId xmlns:a16="http://schemas.microsoft.com/office/drawing/2014/main" id="{3D3CA357-8C8A-4B95-B9E5-8634718C18A7}"/>
              </a:ext>
            </a:extLst>
          </p:cNvPr>
          <p:cNvSpPr txBox="1"/>
          <p:nvPr/>
        </p:nvSpPr>
        <p:spPr>
          <a:xfrm flipH="1">
            <a:off x="604520" y="-2906"/>
            <a:ext cx="5044441" cy="369332"/>
          </a:xfrm>
          <a:prstGeom prst="rect">
            <a:avLst/>
          </a:prstGeom>
          <a:noFill/>
        </p:spPr>
        <p:txBody>
          <a:bodyPr wrap="square" rtlCol="0">
            <a:spAutoFit/>
          </a:bodyPr>
          <a:lstStyle/>
          <a:p>
            <a:r>
              <a:rPr lang="en-ZA" dirty="0"/>
              <a:t>Slide 3 of presentation of SWG Chair</a:t>
            </a:r>
          </a:p>
        </p:txBody>
      </p:sp>
    </p:spTree>
    <p:extLst>
      <p:ext uri="{BB962C8B-B14F-4D97-AF65-F5344CB8AC3E}">
        <p14:creationId xmlns:p14="http://schemas.microsoft.com/office/powerpoint/2010/main" val="4309759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E462D93-F6A2-4E71-8654-E101364641EB}"/>
              </a:ext>
            </a:extLst>
          </p:cNvPr>
          <p:cNvSpPr txBox="1"/>
          <p:nvPr/>
        </p:nvSpPr>
        <p:spPr>
          <a:xfrm>
            <a:off x="374788" y="289679"/>
            <a:ext cx="11601864" cy="6001643"/>
          </a:xfrm>
          <a:prstGeom prst="rect">
            <a:avLst/>
          </a:prstGeom>
          <a:noFill/>
        </p:spPr>
        <p:txBody>
          <a:bodyPr wrap="square">
            <a:spAutoFit/>
          </a:bodyPr>
          <a:lstStyle/>
          <a:p>
            <a:pPr algn="ctr"/>
            <a:r>
              <a:rPr lang="en-GB" sz="2000" b="1" dirty="0">
                <a:solidFill>
                  <a:schemeClr val="accent1">
                    <a:lumMod val="75000"/>
                  </a:schemeClr>
                </a:solidFill>
              </a:rPr>
              <a:t>The precautionary approach is widely accepted as a fundamental concept of international agreements </a:t>
            </a:r>
          </a:p>
          <a:p>
            <a:pPr algn="ctr"/>
            <a:r>
              <a:rPr lang="en-GB" sz="2000" b="1" dirty="0">
                <a:solidFill>
                  <a:schemeClr val="accent1">
                    <a:lumMod val="75000"/>
                  </a:schemeClr>
                </a:solidFill>
              </a:rPr>
              <a:t>and national environmental laws and regulations in order to protect the environment</a:t>
            </a:r>
          </a:p>
          <a:p>
            <a:endParaRPr lang="en-GB" sz="2000" dirty="0"/>
          </a:p>
          <a:p>
            <a:r>
              <a:rPr lang="en-GB" dirty="0"/>
              <a:t>Articles 5 and 6 of the UN Fish Stocks Agreement (UNFSA) require States to apply the </a:t>
            </a:r>
            <a:r>
              <a:rPr lang="en-GB" b="1" dirty="0"/>
              <a:t>precautionary approach </a:t>
            </a:r>
            <a:r>
              <a:rPr lang="en-GB" dirty="0"/>
              <a:t>widely to conservation, management and exploitation of highly migratory fish stocks in order to protect the living marine resources and preserve the marine environment</a:t>
            </a:r>
          </a:p>
          <a:p>
            <a:endParaRPr lang="en-GB" dirty="0"/>
          </a:p>
          <a:p>
            <a:r>
              <a:rPr lang="en-GB" dirty="0"/>
              <a:t>The UN Fish Stocks Agreement UNFSA requires the application of the </a:t>
            </a:r>
            <a:r>
              <a:rPr lang="en-GB" b="1" dirty="0"/>
              <a:t>precautionary approach </a:t>
            </a:r>
            <a:r>
              <a:rPr lang="en-GB" dirty="0"/>
              <a:t>to management of straddling fish stocks and </a:t>
            </a:r>
            <a:r>
              <a:rPr lang="en-GB" u="sng" dirty="0"/>
              <a:t>highly migratory fish stocks </a:t>
            </a:r>
            <a:r>
              <a:rPr lang="en-GB" dirty="0"/>
              <a:t>in relation to the impact of fishing activities on </a:t>
            </a:r>
            <a:r>
              <a:rPr lang="en-GB" u="sng" dirty="0"/>
              <a:t>non-target and associated or dependent species </a:t>
            </a:r>
            <a:r>
              <a:rPr lang="en-GB" dirty="0"/>
              <a:t>and that coastal States and States fishing on the high seas “</a:t>
            </a:r>
            <a:r>
              <a:rPr lang="en-GB" u="sng" dirty="0"/>
              <a:t>minimize pollution</a:t>
            </a:r>
            <a:r>
              <a:rPr lang="en-GB" dirty="0"/>
              <a:t>, waste, discards, </a:t>
            </a:r>
            <a:r>
              <a:rPr lang="en-GB" u="sng" dirty="0"/>
              <a:t>catch by lost or abandoned gear</a:t>
            </a:r>
            <a:r>
              <a:rPr lang="en-GB" dirty="0"/>
              <a:t>, </a:t>
            </a:r>
            <a:r>
              <a:rPr lang="en-GB" u="sng" dirty="0"/>
              <a:t>catch of non-target species</a:t>
            </a:r>
            <a:r>
              <a:rPr lang="en-GB" dirty="0"/>
              <a:t>, both fish and non-fish species…. and impact on associated and dependent species, in particular endangered species, through measures including, to the extent practicable, the development and </a:t>
            </a:r>
            <a:r>
              <a:rPr lang="en-GB" u="sng" dirty="0"/>
              <a:t>use of selective</a:t>
            </a:r>
            <a:r>
              <a:rPr lang="en-GB" dirty="0"/>
              <a:t>, </a:t>
            </a:r>
            <a:r>
              <a:rPr lang="en-GB" u="sng" dirty="0"/>
              <a:t>environmentally safe </a:t>
            </a:r>
            <a:r>
              <a:rPr lang="en-GB" dirty="0"/>
              <a:t>and cost effective </a:t>
            </a:r>
            <a:r>
              <a:rPr lang="en-GB" u="sng" dirty="0"/>
              <a:t>fishing gear</a:t>
            </a:r>
            <a:r>
              <a:rPr lang="en-GB" dirty="0"/>
              <a:t> and techniques.”</a:t>
            </a:r>
          </a:p>
          <a:p>
            <a:endParaRPr lang="en-GB" b="1" dirty="0"/>
          </a:p>
          <a:p>
            <a:r>
              <a:rPr lang="en-GB" dirty="0"/>
              <a:t>Under </a:t>
            </a:r>
            <a:r>
              <a:rPr lang="en-GB" b="1" dirty="0"/>
              <a:t>EU fisheries law </a:t>
            </a:r>
            <a:r>
              <a:rPr lang="en-GB" dirty="0"/>
              <a:t>and </a:t>
            </a:r>
            <a:r>
              <a:rPr lang="en-GB" b="1" dirty="0"/>
              <a:t>Article 191(2) of the Treaty on the Functioning of the European Union</a:t>
            </a:r>
            <a:r>
              <a:rPr lang="en-GB" dirty="0"/>
              <a:t>, the EU is obliged to apply the precautionary approach in its Common Fisheries Policy. Under Regulation (EU) 1380/2013, the EU's Common Fisheries Policy shall ensure that fishing activities are environmentally sustainable in the long-term and "shall apply the precautionary approach to fisheries management". Article 4 of that Regulation makes reference to the UN Fish Stocks Agreement and explicitly states that "the absence of adequate scientific information should not justify postponing or failing to take management measures to conserve target species, associated or dependent species and non-target species and their environment".</a:t>
            </a:r>
          </a:p>
        </p:txBody>
      </p:sp>
    </p:spTree>
    <p:extLst>
      <p:ext uri="{BB962C8B-B14F-4D97-AF65-F5344CB8AC3E}">
        <p14:creationId xmlns:p14="http://schemas.microsoft.com/office/powerpoint/2010/main" val="39774297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25F9B41-2E35-47CC-B531-800A25038DB8}"/>
              </a:ext>
            </a:extLst>
          </p:cNvPr>
          <p:cNvSpPr txBox="1"/>
          <p:nvPr/>
        </p:nvSpPr>
        <p:spPr>
          <a:xfrm>
            <a:off x="487680" y="505936"/>
            <a:ext cx="10302240" cy="1754326"/>
          </a:xfrm>
          <a:prstGeom prst="rect">
            <a:avLst/>
          </a:prstGeom>
          <a:noFill/>
        </p:spPr>
        <p:txBody>
          <a:bodyPr wrap="square">
            <a:spAutoFit/>
          </a:bodyPr>
          <a:lstStyle/>
          <a:p>
            <a:r>
              <a:rPr lang="en-GB" dirty="0"/>
              <a:t>The Chair of the SWG posed a question, asking that If any of the CPCs are aware of a scientific methodology that has been used at other RFMOs to determine the number of FADs that should be set per vessel when stocks are overfished – please provide this information.</a:t>
            </a:r>
          </a:p>
          <a:p>
            <a:endParaRPr lang="en-GB" dirty="0"/>
          </a:p>
          <a:p>
            <a:r>
              <a:rPr lang="en-GB" dirty="0"/>
              <a:t>No CPCs provided any additional information that clarified this issue.</a:t>
            </a:r>
          </a:p>
          <a:p>
            <a:endParaRPr lang="en-GB" dirty="0"/>
          </a:p>
        </p:txBody>
      </p:sp>
    </p:spTree>
    <p:extLst>
      <p:ext uri="{BB962C8B-B14F-4D97-AF65-F5344CB8AC3E}">
        <p14:creationId xmlns:p14="http://schemas.microsoft.com/office/powerpoint/2010/main" val="1809301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C403DE5-7D0D-40EB-903E-B0202B0B6BF5}"/>
              </a:ext>
            </a:extLst>
          </p:cNvPr>
          <p:cNvSpPr txBox="1"/>
          <p:nvPr/>
        </p:nvSpPr>
        <p:spPr>
          <a:xfrm flipH="1">
            <a:off x="1214119" y="508000"/>
            <a:ext cx="10977881" cy="461665"/>
          </a:xfrm>
          <a:prstGeom prst="rect">
            <a:avLst/>
          </a:prstGeom>
          <a:noFill/>
        </p:spPr>
        <p:txBody>
          <a:bodyPr wrap="square" rtlCol="0">
            <a:spAutoFit/>
          </a:bodyPr>
          <a:lstStyle/>
          <a:p>
            <a:r>
              <a:rPr lang="en-ZA" sz="2400" b="1" dirty="0"/>
              <a:t>What are the options?</a:t>
            </a:r>
          </a:p>
        </p:txBody>
      </p:sp>
      <p:sp>
        <p:nvSpPr>
          <p:cNvPr id="3" name="TextBox 2">
            <a:extLst>
              <a:ext uri="{FF2B5EF4-FFF2-40B4-BE49-F238E27FC236}">
                <a16:creationId xmlns:a16="http://schemas.microsoft.com/office/drawing/2014/main" id="{0A9AB52E-03EC-4319-BB32-D34C138324E9}"/>
              </a:ext>
            </a:extLst>
          </p:cNvPr>
          <p:cNvSpPr txBox="1"/>
          <p:nvPr/>
        </p:nvSpPr>
        <p:spPr>
          <a:xfrm flipH="1">
            <a:off x="492757" y="1198880"/>
            <a:ext cx="10906762" cy="3737946"/>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ZA" sz="2000" dirty="0"/>
              <a:t>PropE_Rev1 sponsors are not prepared to withdraw the proposal  </a:t>
            </a:r>
          </a:p>
          <a:p>
            <a:pPr marL="285750" indent="-285750">
              <a:lnSpc>
                <a:spcPct val="150000"/>
              </a:lnSpc>
              <a:buFont typeface="Arial" panose="020B0604020202020204" pitchFamily="34" charset="0"/>
              <a:buChar char="•"/>
            </a:pPr>
            <a:r>
              <a:rPr lang="en-ZA" sz="2000" dirty="0"/>
              <a:t>Sponsors of the proposal are willing to work with other CPCs to improve the </a:t>
            </a:r>
            <a:r>
              <a:rPr lang="en-ZA" sz="2000" dirty="0" err="1"/>
              <a:t>ToRs</a:t>
            </a:r>
            <a:r>
              <a:rPr lang="en-ZA" sz="2000" dirty="0"/>
              <a:t> of the FADWG so that credible and rigorous scientific data is available upon which recommendations can be made</a:t>
            </a:r>
          </a:p>
          <a:p>
            <a:pPr marL="285750" indent="-285750">
              <a:lnSpc>
                <a:spcPct val="150000"/>
              </a:lnSpc>
              <a:buFont typeface="Arial" panose="020B0604020202020204" pitchFamily="34" charset="0"/>
              <a:buChar char="•"/>
            </a:pPr>
            <a:r>
              <a:rPr lang="en-GB" sz="2000" dirty="0"/>
              <a:t>PropE_Rev1 sponsors are happy to support the suggestion that para 24 of Res19/02 be amended to allow scientific analysis of the buoy data</a:t>
            </a:r>
            <a:endParaRPr lang="en-ZA" sz="2000" dirty="0"/>
          </a:p>
          <a:p>
            <a:pPr marL="285750" indent="-285750">
              <a:lnSpc>
                <a:spcPct val="150000"/>
              </a:lnSpc>
              <a:buFont typeface="Arial" panose="020B0604020202020204" pitchFamily="34" charset="0"/>
              <a:buChar char="•"/>
            </a:pPr>
            <a:r>
              <a:rPr lang="en-ZA" sz="2000" dirty="0"/>
              <a:t>If FAD number limits is not acceptable to CPCs that have indicated their opposition, then PropE_Rev1 sponsors plan to revisit the FAD closure option and push for such a measure to be adopted at this meeting</a:t>
            </a:r>
          </a:p>
        </p:txBody>
      </p:sp>
    </p:spTree>
    <p:extLst>
      <p:ext uri="{BB962C8B-B14F-4D97-AF65-F5344CB8AC3E}">
        <p14:creationId xmlns:p14="http://schemas.microsoft.com/office/powerpoint/2010/main" val="5300400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B073054-AA01-40D1-AF7B-C7B981DA91F6}"/>
              </a:ext>
            </a:extLst>
          </p:cNvPr>
          <p:cNvSpPr txBox="1"/>
          <p:nvPr/>
        </p:nvSpPr>
        <p:spPr>
          <a:xfrm>
            <a:off x="802640" y="227429"/>
            <a:ext cx="10820400" cy="461665"/>
          </a:xfrm>
          <a:prstGeom prst="rect">
            <a:avLst/>
          </a:prstGeom>
          <a:noFill/>
        </p:spPr>
        <p:txBody>
          <a:bodyPr wrap="square">
            <a:spAutoFit/>
          </a:bodyPr>
          <a:lstStyle/>
          <a:p>
            <a:r>
              <a:rPr lang="en-GB" sz="2400" b="1" dirty="0"/>
              <a:t>2. FAD limits</a:t>
            </a:r>
            <a:endParaRPr lang="en-GB" sz="2400" b="1" i="1" dirty="0"/>
          </a:p>
        </p:txBody>
      </p:sp>
      <p:sp>
        <p:nvSpPr>
          <p:cNvPr id="3" name="TextBox 2">
            <a:extLst>
              <a:ext uri="{FF2B5EF4-FFF2-40B4-BE49-F238E27FC236}">
                <a16:creationId xmlns:a16="http://schemas.microsoft.com/office/drawing/2014/main" id="{695669D9-B03F-45F3-9FD4-D5A0E61629EF}"/>
              </a:ext>
            </a:extLst>
          </p:cNvPr>
          <p:cNvSpPr txBox="1"/>
          <p:nvPr/>
        </p:nvSpPr>
        <p:spPr>
          <a:xfrm>
            <a:off x="518796" y="923925"/>
            <a:ext cx="9977754" cy="5626027"/>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ZA" sz="2200" dirty="0"/>
              <a:t>19/02 - Current FAD limits are </a:t>
            </a:r>
            <a:r>
              <a:rPr lang="en-ZA" sz="2200" b="1" dirty="0"/>
              <a:t>300 FADs per vessel</a:t>
            </a:r>
          </a:p>
          <a:p>
            <a:pPr marL="285750" indent="-285750">
              <a:lnSpc>
                <a:spcPct val="150000"/>
              </a:lnSpc>
              <a:buFont typeface="Arial" panose="020B0604020202020204" pitchFamily="34" charset="0"/>
              <a:buChar char="•"/>
            </a:pPr>
            <a:r>
              <a:rPr lang="en-ZA" sz="2200" dirty="0"/>
              <a:t>IOTC-2021-S25-PropE_Rev1 – </a:t>
            </a:r>
            <a:r>
              <a:rPr lang="en-ZA" sz="2200" b="1" dirty="0"/>
              <a:t>150 FADs per vessel</a:t>
            </a:r>
          </a:p>
          <a:p>
            <a:pPr marL="285750" indent="-285750">
              <a:lnSpc>
                <a:spcPct val="150000"/>
              </a:lnSpc>
              <a:buFont typeface="Arial" panose="020B0604020202020204" pitchFamily="34" charset="0"/>
              <a:buChar char="•"/>
            </a:pPr>
            <a:r>
              <a:rPr lang="en-ZA" sz="2200" dirty="0"/>
              <a:t>In the spirit of collaboration and to find an acceptable solution, the sponsors of PropE_Rev1 are suggesting that we revise our proposed limit to </a:t>
            </a:r>
            <a:r>
              <a:rPr lang="en-ZA" sz="2200" b="1" dirty="0"/>
              <a:t>200 FADs per vessel</a:t>
            </a:r>
          </a:p>
          <a:p>
            <a:pPr marL="285750" indent="-285750">
              <a:lnSpc>
                <a:spcPct val="150000"/>
              </a:lnSpc>
              <a:buFont typeface="Arial" panose="020B0604020202020204" pitchFamily="34" charset="0"/>
              <a:buChar char="•"/>
            </a:pPr>
            <a:r>
              <a:rPr lang="en-ZA" sz="2200" dirty="0"/>
              <a:t>We think this is good compromise for the following reasons:</a:t>
            </a:r>
          </a:p>
          <a:p>
            <a:pPr marL="457200" indent="-457200">
              <a:lnSpc>
                <a:spcPct val="150000"/>
              </a:lnSpc>
              <a:buFont typeface="+mj-lt"/>
              <a:buAutoNum type="alphaLcParenR"/>
            </a:pPr>
            <a:r>
              <a:rPr lang="en-ZA" sz="2200" dirty="0"/>
              <a:t>Japan and Korea have both proposed 150 FADs per vessel in their FAD management plans</a:t>
            </a:r>
          </a:p>
          <a:p>
            <a:pPr marL="457200" indent="-457200">
              <a:lnSpc>
                <a:spcPct val="150000"/>
              </a:lnSpc>
              <a:buFont typeface="+mj-lt"/>
              <a:buAutoNum type="alphaLcParenR"/>
            </a:pPr>
            <a:r>
              <a:rPr lang="en-ZA" sz="2200" dirty="0"/>
              <a:t>Seychelles have indicated that 250 FADs per vessel might be acceptable</a:t>
            </a:r>
          </a:p>
          <a:p>
            <a:pPr marL="457200" indent="-457200">
              <a:lnSpc>
                <a:spcPct val="150000"/>
              </a:lnSpc>
              <a:buFont typeface="+mj-lt"/>
              <a:buAutoNum type="alphaLcParenR"/>
            </a:pPr>
            <a:r>
              <a:rPr lang="en-ZA" sz="2200" dirty="0"/>
              <a:t>Mauritius have previously proposed FAD limits that are aligned with 200 FADs per vessel </a:t>
            </a:r>
          </a:p>
        </p:txBody>
      </p:sp>
    </p:spTree>
    <p:extLst>
      <p:ext uri="{BB962C8B-B14F-4D97-AF65-F5344CB8AC3E}">
        <p14:creationId xmlns:p14="http://schemas.microsoft.com/office/powerpoint/2010/main" val="40445516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C7DC258-9299-441C-B48E-20CA2DAE93FA}"/>
              </a:ext>
            </a:extLst>
          </p:cNvPr>
          <p:cNvSpPr txBox="1"/>
          <p:nvPr/>
        </p:nvSpPr>
        <p:spPr>
          <a:xfrm>
            <a:off x="802640" y="227429"/>
            <a:ext cx="10820400" cy="461665"/>
          </a:xfrm>
          <a:prstGeom prst="rect">
            <a:avLst/>
          </a:prstGeom>
          <a:noFill/>
        </p:spPr>
        <p:txBody>
          <a:bodyPr wrap="square">
            <a:spAutoFit/>
          </a:bodyPr>
          <a:lstStyle/>
          <a:p>
            <a:r>
              <a:rPr lang="en-GB" sz="2400" b="1" dirty="0"/>
              <a:t>3. Supply vessels</a:t>
            </a:r>
            <a:endParaRPr lang="en-GB" sz="2400" b="1" i="1" dirty="0"/>
          </a:p>
        </p:txBody>
      </p:sp>
      <p:sp>
        <p:nvSpPr>
          <p:cNvPr id="4" name="TextBox 3">
            <a:extLst>
              <a:ext uri="{FF2B5EF4-FFF2-40B4-BE49-F238E27FC236}">
                <a16:creationId xmlns:a16="http://schemas.microsoft.com/office/drawing/2014/main" id="{6B3D58C1-021E-45A0-BDA1-8B810740D98C}"/>
              </a:ext>
            </a:extLst>
          </p:cNvPr>
          <p:cNvSpPr txBox="1"/>
          <p:nvPr/>
        </p:nvSpPr>
        <p:spPr>
          <a:xfrm>
            <a:off x="566421" y="1332329"/>
            <a:ext cx="9977754" cy="2352952"/>
          </a:xfrm>
          <a:prstGeom prst="rect">
            <a:avLst/>
          </a:prstGeom>
          <a:noFill/>
        </p:spPr>
        <p:txBody>
          <a:bodyPr wrap="square" rtlCol="0">
            <a:spAutoFit/>
          </a:bodyPr>
          <a:lstStyle/>
          <a:p>
            <a:pPr>
              <a:lnSpc>
                <a:spcPct val="150000"/>
              </a:lnSpc>
            </a:pPr>
            <a:r>
              <a:rPr lang="en-GB" sz="2000" i="1" dirty="0"/>
              <a:t>24. Consistent with Resolution 19/01, flag CPCs shall gradually reduce supply and support vessels by 31 December 2022. Flag CPCs shall submit information on the status of reducing the use of supply and support vessels in their annual Implementation Report.</a:t>
            </a:r>
          </a:p>
          <a:p>
            <a:pPr>
              <a:lnSpc>
                <a:spcPct val="150000"/>
              </a:lnSpc>
            </a:pPr>
            <a:r>
              <a:rPr lang="en-GB" sz="2000" i="1" dirty="0"/>
              <a:t>25. Flag CPCs shall ensure that, after 31 December 2022, no supply or support vessels support purse seine vessels in the IOTC area of competence.</a:t>
            </a:r>
            <a:endParaRPr lang="en-ZA" sz="2000" i="1" dirty="0"/>
          </a:p>
        </p:txBody>
      </p:sp>
      <p:sp>
        <p:nvSpPr>
          <p:cNvPr id="5" name="TextBox 4">
            <a:extLst>
              <a:ext uri="{FF2B5EF4-FFF2-40B4-BE49-F238E27FC236}">
                <a16:creationId xmlns:a16="http://schemas.microsoft.com/office/drawing/2014/main" id="{70D442E7-A24C-4E4A-9468-1A22E1F651DE}"/>
              </a:ext>
            </a:extLst>
          </p:cNvPr>
          <p:cNvSpPr txBox="1"/>
          <p:nvPr/>
        </p:nvSpPr>
        <p:spPr>
          <a:xfrm>
            <a:off x="566421" y="962997"/>
            <a:ext cx="10820400" cy="400110"/>
          </a:xfrm>
          <a:prstGeom prst="rect">
            <a:avLst/>
          </a:prstGeom>
          <a:noFill/>
        </p:spPr>
        <p:txBody>
          <a:bodyPr wrap="square">
            <a:spAutoFit/>
          </a:bodyPr>
          <a:lstStyle/>
          <a:p>
            <a:r>
              <a:rPr lang="en-GB" sz="2000" b="1" dirty="0"/>
              <a:t>IOTC-2021-S25-PropE_Rev1 </a:t>
            </a:r>
            <a:endParaRPr lang="en-GB" sz="2000" b="1" i="1" dirty="0"/>
          </a:p>
        </p:txBody>
      </p:sp>
      <p:sp>
        <p:nvSpPr>
          <p:cNvPr id="6" name="TextBox 5">
            <a:extLst>
              <a:ext uri="{FF2B5EF4-FFF2-40B4-BE49-F238E27FC236}">
                <a16:creationId xmlns:a16="http://schemas.microsoft.com/office/drawing/2014/main" id="{2BA4E015-4C0A-47FA-9259-5C5D184D3623}"/>
              </a:ext>
            </a:extLst>
          </p:cNvPr>
          <p:cNvSpPr txBox="1"/>
          <p:nvPr/>
        </p:nvSpPr>
        <p:spPr>
          <a:xfrm>
            <a:off x="566421" y="4238625"/>
            <a:ext cx="9977754" cy="1563377"/>
          </a:xfrm>
          <a:prstGeom prst="rect">
            <a:avLst/>
          </a:prstGeom>
          <a:noFill/>
        </p:spPr>
        <p:txBody>
          <a:bodyPr wrap="square" rtlCol="0">
            <a:spAutoFit/>
          </a:bodyPr>
          <a:lstStyle/>
          <a:p>
            <a:pPr>
              <a:lnSpc>
                <a:spcPct val="150000"/>
              </a:lnSpc>
            </a:pPr>
            <a:r>
              <a:rPr lang="en-ZA" sz="2200" dirty="0"/>
              <a:t>Sponsors of the proposal are willing to amend the proposal as follow:</a:t>
            </a:r>
          </a:p>
          <a:p>
            <a:pPr>
              <a:lnSpc>
                <a:spcPct val="150000"/>
              </a:lnSpc>
            </a:pPr>
            <a:r>
              <a:rPr lang="en-GB" sz="2200" i="1" dirty="0">
                <a:solidFill>
                  <a:srgbClr val="FF0000"/>
                </a:solidFill>
              </a:rPr>
              <a:t>Flag CPCs shall ensure that, after 31 December 2022, </a:t>
            </a:r>
            <a:r>
              <a:rPr lang="en-GB" sz="2200" i="1" u="sng" dirty="0">
                <a:solidFill>
                  <a:srgbClr val="FF0000"/>
                </a:solidFill>
              </a:rPr>
              <a:t>only one supply or support vessel per CPC </a:t>
            </a:r>
            <a:r>
              <a:rPr lang="en-GB" sz="2200" i="1" dirty="0">
                <a:solidFill>
                  <a:srgbClr val="FF0000"/>
                </a:solidFill>
              </a:rPr>
              <a:t>shall support the purse seine vessels in the IOTC area of competence.</a:t>
            </a:r>
            <a:endParaRPr lang="en-ZA" sz="2200" dirty="0"/>
          </a:p>
        </p:txBody>
      </p:sp>
    </p:spTree>
    <p:extLst>
      <p:ext uri="{BB962C8B-B14F-4D97-AF65-F5344CB8AC3E}">
        <p14:creationId xmlns:p14="http://schemas.microsoft.com/office/powerpoint/2010/main" val="2606995693"/>
      </p:ext>
    </p:extLst>
  </p:cSld>
  <p:clrMapOvr>
    <a:masterClrMapping/>
  </p:clrMapOvr>
</p:sld>
</file>

<file path=ppt/theme/theme1.xml><?xml version="1.0" encoding="utf-8"?>
<a:theme xmlns:a="http://schemas.openxmlformats.org/drawingml/2006/main" name="Office Theme">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docProps/app.xml><?xml version="1.0" encoding="utf-8"?>
<Properties xmlns="http://schemas.openxmlformats.org/officeDocument/2006/extended-properties" xmlns:vt="http://schemas.openxmlformats.org/officeDocument/2006/docPropsVTypes">
  <Template>Office Theme</Template>
  <TotalTime>395</TotalTime>
  <Words>2227</Words>
  <Application>Microsoft Office PowerPoint</Application>
  <PresentationFormat>Widescreen</PresentationFormat>
  <Paragraphs>108</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FAD WG 10/06/21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FAD WG Proposal</dc:title>
  <dc:creator>Ndegwa</dc:creator>
  <cp:lastModifiedBy>HP</cp:lastModifiedBy>
  <cp:revision>27</cp:revision>
  <dcterms:created xsi:type="dcterms:W3CDTF">2021-06-10T04:16:22Z</dcterms:created>
  <dcterms:modified xsi:type="dcterms:W3CDTF">2021-06-10T10:57:41Z</dcterms:modified>
</cp:coreProperties>
</file>