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74" r:id="rId5"/>
    <p:sldId id="273" r:id="rId6"/>
    <p:sldId id="275" r:id="rId7"/>
    <p:sldId id="271" r:id="rId8"/>
    <p:sldId id="270" r:id="rId9"/>
    <p:sldId id="291" r:id="rId10"/>
    <p:sldId id="257" r:id="rId11"/>
    <p:sldId id="272" r:id="rId12"/>
    <p:sldId id="256" r:id="rId13"/>
    <p:sldId id="264" r:id="rId14"/>
    <p:sldId id="258" r:id="rId15"/>
    <p:sldId id="265" r:id="rId16"/>
    <p:sldId id="261" r:id="rId17"/>
    <p:sldId id="262" r:id="rId18"/>
    <p:sldId id="293" r:id="rId19"/>
    <p:sldId id="295" r:id="rId20"/>
    <p:sldId id="266" r:id="rId21"/>
    <p:sldId id="263" r:id="rId22"/>
    <p:sldId id="268" r:id="rId23"/>
    <p:sldId id="292" r:id="rId24"/>
    <p:sldId id="279" r:id="rId25"/>
    <p:sldId id="282" r:id="rId26"/>
    <p:sldId id="283" r:id="rId27"/>
    <p:sldId id="284" r:id="rId28"/>
    <p:sldId id="285" r:id="rId29"/>
    <p:sldId id="286" r:id="rId30"/>
    <p:sldId id="289" r:id="rId31"/>
    <p:sldId id="281" r:id="rId32"/>
    <p:sldId id="280" r:id="rId33"/>
    <p:sldId id="294" r:id="rId34"/>
    <p:sldId id="269" r:id="rId35"/>
    <p:sldId id="276" r:id="rId36"/>
    <p:sldId id="277" r:id="rId37"/>
    <p:sldId id="29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C92975-2467-AD9B-FB9A-61F025A41CCC}" v="50" dt="2025-05-28T07:10:29.4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0" d="100"/>
          <a:sy n="60" d="100"/>
        </p:scale>
        <p:origin x="9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7C92975-2467-AD9B-FB9A-61F025A41CCC}"/>
    <pc:docChg chg="modSld">
      <pc:chgData name="" userId="" providerId="" clId="Web-{77C92975-2467-AD9B-FB9A-61F025A41CCC}" dt="2025-05-28T07:09:59.210" v="3" actId="20577"/>
      <pc:docMkLst>
        <pc:docMk/>
      </pc:docMkLst>
      <pc:sldChg chg="modSp">
        <pc:chgData name="" userId="" providerId="" clId="Web-{77C92975-2467-AD9B-FB9A-61F025A41CCC}" dt="2025-05-28T07:09:59.210" v="3" actId="20577"/>
        <pc:sldMkLst>
          <pc:docMk/>
          <pc:sldMk cId="3240218806" sldId="275"/>
        </pc:sldMkLst>
        <pc:spChg chg="mod">
          <ac:chgData name="" userId="" providerId="" clId="Web-{77C92975-2467-AD9B-FB9A-61F025A41CCC}" dt="2025-05-28T07:09:59.210" v="3" actId="20577"/>
          <ac:spMkLst>
            <pc:docMk/>
            <pc:sldMk cId="3240218806" sldId="275"/>
            <ac:spMk id="2" creationId="{BD58BE2C-1EA9-EAAF-36BC-6A494EBA583F}"/>
          </ac:spMkLst>
        </pc:spChg>
      </pc:sldChg>
    </pc:docChg>
  </pc:docChgLst>
  <pc:docChgLst>
    <pc:chgData name="FernandezDiaz, Cynthia (NFITD)" userId="S::cynthia.fernandezdiaz@fao.org::f97d65fe-6dec-4cca-9174-0c55b6a18fdb" providerId="AD" clId="Web-{77C92975-2467-AD9B-FB9A-61F025A41CCC}"/>
    <pc:docChg chg="modSld">
      <pc:chgData name="FernandezDiaz, Cynthia (NFITD)" userId="S::cynthia.fernandezdiaz@fao.org::f97d65fe-6dec-4cca-9174-0c55b6a18fdb" providerId="AD" clId="Web-{77C92975-2467-AD9B-FB9A-61F025A41CCC}" dt="2025-05-28T07:10:27.775" v="19" actId="20577"/>
      <pc:docMkLst>
        <pc:docMk/>
      </pc:docMkLst>
      <pc:sldChg chg="modSp">
        <pc:chgData name="FernandezDiaz, Cynthia (NFITD)" userId="S::cynthia.fernandezdiaz@fao.org::f97d65fe-6dec-4cca-9174-0c55b6a18fdb" providerId="AD" clId="Web-{77C92975-2467-AD9B-FB9A-61F025A41CCC}" dt="2025-05-28T07:10:27.775" v="19" actId="20577"/>
        <pc:sldMkLst>
          <pc:docMk/>
          <pc:sldMk cId="3240218806" sldId="275"/>
        </pc:sldMkLst>
        <pc:spChg chg="mod">
          <ac:chgData name="FernandezDiaz, Cynthia (NFITD)" userId="S::cynthia.fernandezdiaz@fao.org::f97d65fe-6dec-4cca-9174-0c55b6a18fdb" providerId="AD" clId="Web-{77C92975-2467-AD9B-FB9A-61F025A41CCC}" dt="2025-05-28T07:10:27.775" v="19" actId="20577"/>
          <ac:spMkLst>
            <pc:docMk/>
            <pc:sldMk cId="3240218806" sldId="275"/>
            <ac:spMk id="2" creationId="{BD58BE2C-1EA9-EAAF-36BC-6A494EBA583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EE7F43-A3A6-45EB-8248-CBEFC3607FC1}"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A735EE-7381-4CA1-9415-BF5526EFA4E1}" type="slidenum">
              <a:rPr lang="en-US" smtClean="0"/>
              <a:t>‹#›</a:t>
            </a:fld>
            <a:endParaRPr lang="en-US"/>
          </a:p>
        </p:txBody>
      </p:sp>
    </p:spTree>
    <p:extLst>
      <p:ext uri="{BB962C8B-B14F-4D97-AF65-F5344CB8AC3E}">
        <p14:creationId xmlns:p14="http://schemas.microsoft.com/office/powerpoint/2010/main" val="3271129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12</a:t>
            </a:fld>
            <a:endParaRPr lang="en-US"/>
          </a:p>
        </p:txBody>
      </p:sp>
    </p:spTree>
    <p:extLst>
      <p:ext uri="{BB962C8B-B14F-4D97-AF65-F5344CB8AC3E}">
        <p14:creationId xmlns:p14="http://schemas.microsoft.com/office/powerpoint/2010/main" val="2294967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14</a:t>
            </a:fld>
            <a:endParaRPr lang="en-US"/>
          </a:p>
        </p:txBody>
      </p:sp>
    </p:spTree>
    <p:extLst>
      <p:ext uri="{BB962C8B-B14F-4D97-AF65-F5344CB8AC3E}">
        <p14:creationId xmlns:p14="http://schemas.microsoft.com/office/powerpoint/2010/main" val="354017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17</a:t>
            </a:fld>
            <a:endParaRPr lang="en-US"/>
          </a:p>
        </p:txBody>
      </p:sp>
    </p:spTree>
    <p:extLst>
      <p:ext uri="{BB962C8B-B14F-4D97-AF65-F5344CB8AC3E}">
        <p14:creationId xmlns:p14="http://schemas.microsoft.com/office/powerpoint/2010/main" val="2650886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19</a:t>
            </a:fld>
            <a:endParaRPr lang="en-US"/>
          </a:p>
        </p:txBody>
      </p:sp>
    </p:spTree>
    <p:extLst>
      <p:ext uri="{BB962C8B-B14F-4D97-AF65-F5344CB8AC3E}">
        <p14:creationId xmlns:p14="http://schemas.microsoft.com/office/powerpoint/2010/main" val="3032434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26</a:t>
            </a:fld>
            <a:endParaRPr lang="en-US"/>
          </a:p>
        </p:txBody>
      </p:sp>
    </p:spTree>
    <p:extLst>
      <p:ext uri="{BB962C8B-B14F-4D97-AF65-F5344CB8AC3E}">
        <p14:creationId xmlns:p14="http://schemas.microsoft.com/office/powerpoint/2010/main" val="3456747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28</a:t>
            </a:fld>
            <a:endParaRPr lang="en-US"/>
          </a:p>
        </p:txBody>
      </p:sp>
    </p:spTree>
    <p:extLst>
      <p:ext uri="{BB962C8B-B14F-4D97-AF65-F5344CB8AC3E}">
        <p14:creationId xmlns:p14="http://schemas.microsoft.com/office/powerpoint/2010/main" val="124279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31</a:t>
            </a:fld>
            <a:endParaRPr lang="en-US"/>
          </a:p>
        </p:txBody>
      </p:sp>
    </p:spTree>
    <p:extLst>
      <p:ext uri="{BB962C8B-B14F-4D97-AF65-F5344CB8AC3E}">
        <p14:creationId xmlns:p14="http://schemas.microsoft.com/office/powerpoint/2010/main" val="4116216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32</a:t>
            </a:fld>
            <a:endParaRPr lang="en-US"/>
          </a:p>
        </p:txBody>
      </p:sp>
    </p:spTree>
    <p:extLst>
      <p:ext uri="{BB962C8B-B14F-4D97-AF65-F5344CB8AC3E}">
        <p14:creationId xmlns:p14="http://schemas.microsoft.com/office/powerpoint/2010/main" val="107327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8A735EE-7381-4CA1-9415-BF5526EFA4E1}" type="slidenum">
              <a:rPr lang="en-US" smtClean="0"/>
              <a:t>33</a:t>
            </a:fld>
            <a:endParaRPr lang="en-US"/>
          </a:p>
        </p:txBody>
      </p:sp>
    </p:spTree>
    <p:extLst>
      <p:ext uri="{BB962C8B-B14F-4D97-AF65-F5344CB8AC3E}">
        <p14:creationId xmlns:p14="http://schemas.microsoft.com/office/powerpoint/2010/main" val="3758938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EBF82-6F1F-7416-746D-A727F51FFA8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84B6B4-7463-3E4F-8B07-80CD84B3E3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967CC81-E6C5-0A6F-A3E2-481787C43B86}"/>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1EEE6446-819A-AAB6-3D5F-20569950B1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F73B94-4F43-4E48-3BDF-3DA392B353CA}"/>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1875725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687D5-09E4-304B-955C-353FC9EB48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A39918-C221-6E39-09A7-B070773E1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E960F8-0C6C-D22D-4BA9-3EE1659C633C}"/>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EF9EE637-EE94-E1A7-6161-6E1DFC9404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82F9F9-686C-4778-F961-E967CE4D087F}"/>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1884133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1409D2-77C2-ECB0-8E19-542A216C6D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D8CF915-8A38-F8B9-F0A9-447B153D26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0BC568-A478-7B8B-1668-2090E7AEB349}"/>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69810C8C-BC24-4FF8-4840-2C7D79F56E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C972E-EA9C-F746-8A5D-48DDA2A83554}"/>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2492819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077A6-85D3-5B40-FA47-715F302325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C2DABB-2919-F126-6FAA-8ED014EDD7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12762F-BB13-08BB-D697-3A905FF3DECF}"/>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A20DC712-BF7D-BC51-AB6A-201036D75F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87E569-4EB1-A7E3-6D82-C75052F2BFD5}"/>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170939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495AC-13E1-59F2-F8B0-0A504A2F8A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B2CDC9-B9C8-66DB-4224-FD5B175C75E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D54EFB-FAC7-E2EA-447F-D03123B08DD9}"/>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9B2ED6AE-9452-5609-FC3D-792490163C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C6346B-4613-5CD0-A8CA-B1CED4E2F4D0}"/>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3451197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03AC9-C8E3-DD35-5080-4C17007925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1CD07F-96EE-D3DE-90CB-88FEE61C99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C032EF-8245-79CE-1505-8838ED465B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AFBFE11-6F36-29AF-0801-C2736E78E5FA}"/>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6" name="Footer Placeholder 5">
            <a:extLst>
              <a:ext uri="{FF2B5EF4-FFF2-40B4-BE49-F238E27FC236}">
                <a16:creationId xmlns:a16="http://schemas.microsoft.com/office/drawing/2014/main" id="{2AABE031-4EC8-3553-E089-6B034FAA11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F41DA5-65DC-4F90-01BF-8905E5E9D611}"/>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3041177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1EB9C-D1DD-0299-1CFC-087FE66C4E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C948FE-614B-6EB5-5998-4ACF9D744D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E9DAA8F-DA82-2E10-21FF-926C69037D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E3D539-2A50-139F-CBC6-25CE4F8D8A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69451D-8226-9139-B0DB-B3C6F846CA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C76322-4E68-BE6F-3AA9-65D61E74458D}"/>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8" name="Footer Placeholder 7">
            <a:extLst>
              <a:ext uri="{FF2B5EF4-FFF2-40B4-BE49-F238E27FC236}">
                <a16:creationId xmlns:a16="http://schemas.microsoft.com/office/drawing/2014/main" id="{B9DCEF6B-21D2-A6B8-C0B8-A882DDCB0C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AAFCDE-3DDB-6383-393E-6BE480C04662}"/>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3556232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91F3-BDB5-E2D1-DFC4-90E1F5F1605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0DBB1D-1819-3BA0-3530-A0090B37C777}"/>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4" name="Footer Placeholder 3">
            <a:extLst>
              <a:ext uri="{FF2B5EF4-FFF2-40B4-BE49-F238E27FC236}">
                <a16:creationId xmlns:a16="http://schemas.microsoft.com/office/drawing/2014/main" id="{86FA21E6-A19D-D3E6-C27D-A747595D66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34A370-BC85-ECFB-BAD8-C02E3EA2377A}"/>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2888805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355556-6105-18BD-90CF-1C43206808E7}"/>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3" name="Footer Placeholder 2">
            <a:extLst>
              <a:ext uri="{FF2B5EF4-FFF2-40B4-BE49-F238E27FC236}">
                <a16:creationId xmlns:a16="http://schemas.microsoft.com/office/drawing/2014/main" id="{98F06F20-4182-B6CE-C659-22BCBD06E3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4F0160-0B34-0934-6A1C-39A23DEF9DCC}"/>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2347082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EB3F6-E4F7-241E-5E5D-5936C42274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BD3A14-C92D-C42E-7DBB-9B85575330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244A70-EC08-E65E-1F85-410CBD823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C8B56A-8F8F-DCB9-619F-3F1791CDAFFA}"/>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6" name="Footer Placeholder 5">
            <a:extLst>
              <a:ext uri="{FF2B5EF4-FFF2-40B4-BE49-F238E27FC236}">
                <a16:creationId xmlns:a16="http://schemas.microsoft.com/office/drawing/2014/main" id="{533BC3BC-49D2-0E95-8BC5-09CCC51433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96643A-B4E2-82E2-B5FB-893D55EB8F63}"/>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1378626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37F6-99C6-A52A-2846-F26FE9E639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A77C96-53F3-47B0-DD69-E888D2709E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F83BA7-1471-8B09-991A-2FD12717CE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2F6C11-491F-69A6-5BF6-E261CBF7BEA8}"/>
              </a:ext>
            </a:extLst>
          </p:cNvPr>
          <p:cNvSpPr>
            <a:spLocks noGrp="1"/>
          </p:cNvSpPr>
          <p:nvPr>
            <p:ph type="dt" sz="half" idx="10"/>
          </p:nvPr>
        </p:nvSpPr>
        <p:spPr/>
        <p:txBody>
          <a:bodyPr/>
          <a:lstStyle/>
          <a:p>
            <a:fld id="{FCEB320B-7772-4106-8E3D-F85D85DF8F45}" type="datetimeFigureOut">
              <a:rPr lang="en-US" smtClean="0"/>
              <a:t>5/28/2025</a:t>
            </a:fld>
            <a:endParaRPr lang="en-US"/>
          </a:p>
        </p:txBody>
      </p:sp>
      <p:sp>
        <p:nvSpPr>
          <p:cNvPr id="6" name="Footer Placeholder 5">
            <a:extLst>
              <a:ext uri="{FF2B5EF4-FFF2-40B4-BE49-F238E27FC236}">
                <a16:creationId xmlns:a16="http://schemas.microsoft.com/office/drawing/2014/main" id="{880EB8F1-F282-B63C-1DF6-598167BB52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46597E-9FB9-CB70-8029-65D1A8DACD37}"/>
              </a:ext>
            </a:extLst>
          </p:cNvPr>
          <p:cNvSpPr>
            <a:spLocks noGrp="1"/>
          </p:cNvSpPr>
          <p:nvPr>
            <p:ph type="sldNum" sz="quarter" idx="12"/>
          </p:nvPr>
        </p:nvSpPr>
        <p:spPr/>
        <p:txBody>
          <a:bodyPr/>
          <a:lstStyle/>
          <a:p>
            <a:fld id="{07C25ED4-1500-4CE4-97EA-44CCEC588FFA}" type="slidenum">
              <a:rPr lang="en-US" smtClean="0"/>
              <a:t>‹#›</a:t>
            </a:fld>
            <a:endParaRPr lang="en-US"/>
          </a:p>
        </p:txBody>
      </p:sp>
    </p:spTree>
    <p:extLst>
      <p:ext uri="{BB962C8B-B14F-4D97-AF65-F5344CB8AC3E}">
        <p14:creationId xmlns:p14="http://schemas.microsoft.com/office/powerpoint/2010/main" val="1555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FC52A3-204D-7D6E-1535-ED9FD7320A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A5787BD-19C7-F300-F298-FED3FD5214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CE2054-62F1-5AB6-DB88-E96DEAD05F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EB320B-7772-4106-8E3D-F85D85DF8F45}" type="datetimeFigureOut">
              <a:rPr lang="en-US" smtClean="0"/>
              <a:t>5/28/2025</a:t>
            </a:fld>
            <a:endParaRPr lang="en-US"/>
          </a:p>
        </p:txBody>
      </p:sp>
      <p:sp>
        <p:nvSpPr>
          <p:cNvPr id="5" name="Footer Placeholder 4">
            <a:extLst>
              <a:ext uri="{FF2B5EF4-FFF2-40B4-BE49-F238E27FC236}">
                <a16:creationId xmlns:a16="http://schemas.microsoft.com/office/drawing/2014/main" id="{EE2F1E86-56E8-E5F2-9C39-8D4957261D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6453B1C-61AB-E2E1-6D91-3DDCD39BF1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7C25ED4-1500-4CE4-97EA-44CCEC588FFA}" type="slidenum">
              <a:rPr lang="en-US" smtClean="0"/>
              <a:t>‹#›</a:t>
            </a:fld>
            <a:endParaRPr lang="en-US"/>
          </a:p>
        </p:txBody>
      </p:sp>
    </p:spTree>
    <p:extLst>
      <p:ext uri="{BB962C8B-B14F-4D97-AF65-F5344CB8AC3E}">
        <p14:creationId xmlns:p14="http://schemas.microsoft.com/office/powerpoint/2010/main" val="3908409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data.iotc.org/reference/latest/domain/admin/shapefiles/IO_GRIDS_05x05_1.0.0_SHP.zip"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mailto:IOTC-Statistics@fao.org"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s://qgis.org/"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6055" y="0"/>
            <a:ext cx="1238250" cy="14097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171" y="443484"/>
            <a:ext cx="3252216" cy="966216"/>
          </a:xfrm>
          <a:prstGeom prst="rect">
            <a:avLst/>
          </a:prstGeom>
        </p:spPr>
      </p:pic>
      <p:cxnSp>
        <p:nvCxnSpPr>
          <p:cNvPr id="7" name="Straight Connector 6"/>
          <p:cNvCxnSpPr/>
          <p:nvPr/>
        </p:nvCxnSpPr>
        <p:spPr>
          <a:xfrm>
            <a:off x="872011" y="1409700"/>
            <a:ext cx="10692294"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ABAFA170-18C8-E990-AA90-EA8552838A0E}"/>
              </a:ext>
            </a:extLst>
          </p:cNvPr>
          <p:cNvSpPr txBox="1">
            <a:spLocks/>
          </p:cNvSpPr>
          <p:nvPr/>
        </p:nvSpPr>
        <p:spPr>
          <a:xfrm>
            <a:off x="686964" y="4298181"/>
            <a:ext cx="10818070" cy="85527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sz="2000" cap="small" dirty="0">
                <a:solidFill>
                  <a:schemeClr val="accent1">
                    <a:lumMod val="75000"/>
                  </a:schemeClr>
                </a:solidFill>
              </a:rPr>
              <a:t>DATA TECHNICAL WORKSHOPTO IMPROVE THE REPORT OF FISHERY STATISTICS TO THE IOTC</a:t>
            </a:r>
          </a:p>
          <a:p>
            <a:pPr algn="ctr"/>
            <a:endParaRPr lang="en-GB" sz="2000" cap="small" dirty="0">
              <a:solidFill>
                <a:schemeClr val="accent1">
                  <a:lumMod val="75000"/>
                </a:schemeClr>
              </a:solidFill>
            </a:endParaRPr>
          </a:p>
          <a:p>
            <a:r>
              <a:rPr lang="en-US" sz="2000" cap="small" dirty="0">
                <a:solidFill>
                  <a:schemeClr val="accent1">
                    <a:lumMod val="75000"/>
                  </a:schemeClr>
                </a:solidFill>
              </a:rPr>
              <a:t>Jakarta, Indonesia, 26 to 30 May 2025</a:t>
            </a:r>
          </a:p>
        </p:txBody>
      </p:sp>
      <p:sp>
        <p:nvSpPr>
          <p:cNvPr id="11" name="TextBox 10">
            <a:extLst>
              <a:ext uri="{FF2B5EF4-FFF2-40B4-BE49-F238E27FC236}">
                <a16:creationId xmlns:a16="http://schemas.microsoft.com/office/drawing/2014/main" id="{8C553BD1-3E4A-6B64-5975-B75A7FD4DD5D}"/>
              </a:ext>
            </a:extLst>
          </p:cNvPr>
          <p:cNvSpPr txBox="1"/>
          <p:nvPr/>
        </p:nvSpPr>
        <p:spPr>
          <a:xfrm>
            <a:off x="1130595" y="2305522"/>
            <a:ext cx="9930809" cy="923330"/>
          </a:xfrm>
          <a:prstGeom prst="rect">
            <a:avLst/>
          </a:prstGeom>
          <a:noFill/>
        </p:spPr>
        <p:txBody>
          <a:bodyPr wrap="square">
            <a:spAutoFit/>
          </a:bodyPr>
          <a:lstStyle/>
          <a:p>
            <a:pPr algn="ctr"/>
            <a:r>
              <a:rPr lang="en-GB" sz="5400" cap="small" dirty="0">
                <a:solidFill>
                  <a:schemeClr val="accent1">
                    <a:lumMod val="75000"/>
                  </a:schemeClr>
                </a:solidFill>
                <a:latin typeface="+mj-lt"/>
              </a:rPr>
              <a:t>Assing grids to your data with </a:t>
            </a:r>
            <a:r>
              <a:rPr lang="en-GB" sz="5400" cap="small" dirty="0" err="1">
                <a:solidFill>
                  <a:schemeClr val="accent1">
                    <a:lumMod val="75000"/>
                  </a:schemeClr>
                </a:solidFill>
                <a:latin typeface="+mj-lt"/>
              </a:rPr>
              <a:t>qgis</a:t>
            </a:r>
            <a:endParaRPr lang="en-GB" sz="5400" cap="small" dirty="0">
              <a:solidFill>
                <a:schemeClr val="accent1">
                  <a:lumMod val="75000"/>
                </a:schemeClr>
              </a:solidFill>
              <a:latin typeface="+mj-lt"/>
            </a:endParaRPr>
          </a:p>
        </p:txBody>
      </p:sp>
    </p:spTree>
    <p:extLst>
      <p:ext uri="{BB962C8B-B14F-4D97-AF65-F5344CB8AC3E}">
        <p14:creationId xmlns:p14="http://schemas.microsoft.com/office/powerpoint/2010/main" val="186178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E95F7F-CE70-936C-1FF1-2E7AFB1E6DB0}"/>
              </a:ext>
            </a:extLst>
          </p:cNvPr>
          <p:cNvPicPr>
            <a:picLocks noChangeAspect="1"/>
          </p:cNvPicPr>
          <p:nvPr/>
        </p:nvPicPr>
        <p:blipFill>
          <a:blip r:embed="rId2"/>
          <a:stretch>
            <a:fillRect/>
          </a:stretch>
        </p:blipFill>
        <p:spPr>
          <a:xfrm>
            <a:off x="872699" y="399065"/>
            <a:ext cx="7356902" cy="6317419"/>
          </a:xfrm>
          <a:prstGeom prst="rect">
            <a:avLst/>
          </a:prstGeom>
        </p:spPr>
      </p:pic>
      <p:sp>
        <p:nvSpPr>
          <p:cNvPr id="8" name="TextBox 7">
            <a:extLst>
              <a:ext uri="{FF2B5EF4-FFF2-40B4-BE49-F238E27FC236}">
                <a16:creationId xmlns:a16="http://schemas.microsoft.com/office/drawing/2014/main" id="{1C58317E-62A5-FD40-714F-FEAE55E52A2D}"/>
              </a:ext>
            </a:extLst>
          </p:cNvPr>
          <p:cNvSpPr txBox="1"/>
          <p:nvPr/>
        </p:nvSpPr>
        <p:spPr>
          <a:xfrm>
            <a:off x="8382887" y="1835287"/>
            <a:ext cx="3397988" cy="1200329"/>
          </a:xfrm>
          <a:prstGeom prst="rect">
            <a:avLst/>
          </a:prstGeom>
          <a:noFill/>
        </p:spPr>
        <p:txBody>
          <a:bodyPr wrap="square">
            <a:spAutoFit/>
          </a:bodyPr>
          <a:lstStyle/>
          <a:p>
            <a:r>
              <a:rPr lang="en-US" sz="2400" dirty="0">
                <a:solidFill>
                  <a:schemeClr val="tx2">
                    <a:lumMod val="75000"/>
                    <a:lumOff val="25000"/>
                  </a:schemeClr>
                </a:solidFill>
              </a:rPr>
              <a:t>Select the file with  .</a:t>
            </a:r>
            <a:r>
              <a:rPr lang="en-US" sz="2400" dirty="0" err="1">
                <a:solidFill>
                  <a:schemeClr val="tx2">
                    <a:lumMod val="75000"/>
                    <a:lumOff val="25000"/>
                  </a:schemeClr>
                </a:solidFill>
              </a:rPr>
              <a:t>shp</a:t>
            </a:r>
            <a:r>
              <a:rPr lang="en-US" sz="2400" dirty="0">
                <a:solidFill>
                  <a:schemeClr val="tx2">
                    <a:lumMod val="75000"/>
                    <a:lumOff val="25000"/>
                  </a:schemeClr>
                </a:solidFill>
              </a:rPr>
              <a:t>  extension to add in your map</a:t>
            </a:r>
          </a:p>
        </p:txBody>
      </p:sp>
    </p:spTree>
    <p:extLst>
      <p:ext uri="{BB962C8B-B14F-4D97-AF65-F5344CB8AC3E}">
        <p14:creationId xmlns:p14="http://schemas.microsoft.com/office/powerpoint/2010/main" val="3724467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735EF-8D72-41DF-A721-E6DF0D4EB837}"/>
              </a:ext>
            </a:extLst>
          </p:cNvPr>
          <p:cNvPicPr>
            <a:picLocks noChangeAspect="1"/>
          </p:cNvPicPr>
          <p:nvPr/>
        </p:nvPicPr>
        <p:blipFill>
          <a:blip r:embed="rId2"/>
          <a:stretch>
            <a:fillRect/>
          </a:stretch>
        </p:blipFill>
        <p:spPr>
          <a:xfrm>
            <a:off x="336697" y="426313"/>
            <a:ext cx="10868278" cy="5846895"/>
          </a:xfrm>
          <a:prstGeom prst="rect">
            <a:avLst/>
          </a:prstGeom>
        </p:spPr>
      </p:pic>
      <p:sp>
        <p:nvSpPr>
          <p:cNvPr id="2" name="TextBox 1">
            <a:extLst>
              <a:ext uri="{FF2B5EF4-FFF2-40B4-BE49-F238E27FC236}">
                <a16:creationId xmlns:a16="http://schemas.microsoft.com/office/drawing/2014/main" id="{0400458B-F6DB-F0E0-D795-7BE3D692854D}"/>
              </a:ext>
            </a:extLst>
          </p:cNvPr>
          <p:cNvSpPr txBox="1"/>
          <p:nvPr/>
        </p:nvSpPr>
        <p:spPr>
          <a:xfrm>
            <a:off x="8544526" y="1432515"/>
            <a:ext cx="3204451" cy="830997"/>
          </a:xfrm>
          <a:prstGeom prst="rect">
            <a:avLst/>
          </a:prstGeom>
          <a:noFill/>
        </p:spPr>
        <p:txBody>
          <a:bodyPr wrap="square">
            <a:spAutoFit/>
          </a:bodyPr>
          <a:lstStyle/>
          <a:p>
            <a:r>
              <a:rPr lang="en-US" sz="2400" dirty="0">
                <a:solidFill>
                  <a:schemeClr val="tx2">
                    <a:lumMod val="75000"/>
                    <a:lumOff val="25000"/>
                  </a:schemeClr>
                </a:solidFill>
              </a:rPr>
              <a:t>Repeat the process for the land file (optional)</a:t>
            </a:r>
          </a:p>
        </p:txBody>
      </p:sp>
    </p:spTree>
    <p:extLst>
      <p:ext uri="{BB962C8B-B14F-4D97-AF65-F5344CB8AC3E}">
        <p14:creationId xmlns:p14="http://schemas.microsoft.com/office/powerpoint/2010/main" val="2279601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9A238D-35A8-2134-8C33-262C706F950C}"/>
              </a:ext>
            </a:extLst>
          </p:cNvPr>
          <p:cNvPicPr>
            <a:picLocks noChangeAspect="1"/>
          </p:cNvPicPr>
          <p:nvPr/>
        </p:nvPicPr>
        <p:blipFill>
          <a:blip r:embed="rId3"/>
          <a:srcRect b="5555"/>
          <a:stretch/>
        </p:blipFill>
        <p:spPr>
          <a:xfrm>
            <a:off x="302268" y="399829"/>
            <a:ext cx="10363200" cy="5505450"/>
          </a:xfrm>
          <a:prstGeom prst="rect">
            <a:avLst/>
          </a:prstGeom>
        </p:spPr>
      </p:pic>
      <p:sp>
        <p:nvSpPr>
          <p:cNvPr id="5" name="TextBox 4">
            <a:extLst>
              <a:ext uri="{FF2B5EF4-FFF2-40B4-BE49-F238E27FC236}">
                <a16:creationId xmlns:a16="http://schemas.microsoft.com/office/drawing/2014/main" id="{1188D760-3B5B-62D5-1376-2FD1975D0DDB}"/>
              </a:ext>
            </a:extLst>
          </p:cNvPr>
          <p:cNvSpPr txBox="1"/>
          <p:nvPr/>
        </p:nvSpPr>
        <p:spPr>
          <a:xfrm>
            <a:off x="302268" y="6135577"/>
            <a:ext cx="10723695" cy="430887"/>
          </a:xfrm>
          <a:prstGeom prst="rect">
            <a:avLst/>
          </a:prstGeom>
          <a:noFill/>
        </p:spPr>
        <p:txBody>
          <a:bodyPr wrap="square">
            <a:spAutoFit/>
          </a:bodyPr>
          <a:lstStyle/>
          <a:p>
            <a:r>
              <a:rPr lang="en-US" sz="2200" dirty="0">
                <a:solidFill>
                  <a:schemeClr val="tx2">
                    <a:lumMod val="75000"/>
                    <a:lumOff val="25000"/>
                  </a:schemeClr>
                </a:solidFill>
              </a:rPr>
              <a:t>Load the Simulated data csv file (Sets.csv), selecting delimited text format </a:t>
            </a:r>
            <a:endParaRPr lang="en-US" sz="2200" dirty="0"/>
          </a:p>
        </p:txBody>
      </p:sp>
      <p:pic>
        <p:nvPicPr>
          <p:cNvPr id="7" name="Picture 6">
            <a:extLst>
              <a:ext uri="{FF2B5EF4-FFF2-40B4-BE49-F238E27FC236}">
                <a16:creationId xmlns:a16="http://schemas.microsoft.com/office/drawing/2014/main" id="{27542C03-D043-9E65-D420-D613F11A63D9}"/>
              </a:ext>
            </a:extLst>
          </p:cNvPr>
          <p:cNvPicPr>
            <a:picLocks noChangeAspect="1"/>
          </p:cNvPicPr>
          <p:nvPr/>
        </p:nvPicPr>
        <p:blipFill>
          <a:blip r:embed="rId4"/>
          <a:srcRect l="6383" t="10714" b="9087"/>
          <a:stretch/>
        </p:blipFill>
        <p:spPr>
          <a:xfrm>
            <a:off x="10526613" y="6135577"/>
            <a:ext cx="998700" cy="488891"/>
          </a:xfrm>
          <a:prstGeom prst="rect">
            <a:avLst/>
          </a:prstGeom>
        </p:spPr>
      </p:pic>
    </p:spTree>
    <p:extLst>
      <p:ext uri="{BB962C8B-B14F-4D97-AF65-F5344CB8AC3E}">
        <p14:creationId xmlns:p14="http://schemas.microsoft.com/office/powerpoint/2010/main" val="1876283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8871E5-86A9-B7DA-3AA8-B82695A710E4}"/>
              </a:ext>
            </a:extLst>
          </p:cNvPr>
          <p:cNvPicPr>
            <a:picLocks noChangeAspect="1"/>
          </p:cNvPicPr>
          <p:nvPr/>
        </p:nvPicPr>
        <p:blipFill>
          <a:blip r:embed="rId2"/>
          <a:srcRect l="29196" t="5555" r="9465" b="13651"/>
          <a:stretch/>
        </p:blipFill>
        <p:spPr>
          <a:xfrm>
            <a:off x="603777" y="359736"/>
            <a:ext cx="7838474" cy="5807546"/>
          </a:xfrm>
          <a:prstGeom prst="rect">
            <a:avLst/>
          </a:prstGeom>
        </p:spPr>
      </p:pic>
      <p:sp>
        <p:nvSpPr>
          <p:cNvPr id="7" name="TextBox 6">
            <a:extLst>
              <a:ext uri="{FF2B5EF4-FFF2-40B4-BE49-F238E27FC236}">
                <a16:creationId xmlns:a16="http://schemas.microsoft.com/office/drawing/2014/main" id="{5D064899-66FC-9B57-0D6E-360788A1F996}"/>
              </a:ext>
            </a:extLst>
          </p:cNvPr>
          <p:cNvSpPr txBox="1"/>
          <p:nvPr/>
        </p:nvSpPr>
        <p:spPr>
          <a:xfrm>
            <a:off x="8584906" y="1697064"/>
            <a:ext cx="3397988" cy="3416320"/>
          </a:xfrm>
          <a:prstGeom prst="rect">
            <a:avLst/>
          </a:prstGeom>
          <a:noFill/>
        </p:spPr>
        <p:txBody>
          <a:bodyPr wrap="square">
            <a:spAutoFit/>
          </a:bodyPr>
          <a:lstStyle/>
          <a:p>
            <a:r>
              <a:rPr lang="en-US" sz="2400" dirty="0">
                <a:solidFill>
                  <a:schemeClr val="tx2">
                    <a:lumMod val="75000"/>
                    <a:lumOff val="25000"/>
                  </a:schemeClr>
                </a:solidFill>
              </a:rPr>
              <a:t>In the Geometry definition section, select  LONG and LAT for X and Y fields , respectively.</a:t>
            </a:r>
          </a:p>
          <a:p>
            <a:endParaRPr lang="en-US" sz="2400" dirty="0">
              <a:solidFill>
                <a:schemeClr val="tx2">
                  <a:lumMod val="75000"/>
                  <a:lumOff val="25000"/>
                </a:schemeClr>
              </a:solidFill>
            </a:endParaRPr>
          </a:p>
          <a:p>
            <a:r>
              <a:rPr lang="en-US" sz="2400" dirty="0">
                <a:solidFill>
                  <a:schemeClr val="tx2">
                    <a:lumMod val="75000"/>
                    <a:lumOff val="25000"/>
                  </a:schemeClr>
                </a:solidFill>
              </a:rPr>
              <a:t>Keep the rest of the parameters without changes</a:t>
            </a:r>
          </a:p>
        </p:txBody>
      </p:sp>
    </p:spTree>
    <p:extLst>
      <p:ext uri="{BB962C8B-B14F-4D97-AF65-F5344CB8AC3E}">
        <p14:creationId xmlns:p14="http://schemas.microsoft.com/office/powerpoint/2010/main" val="407644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5D8D2D-AE66-86F2-50A7-5305421C6A14}"/>
              </a:ext>
            </a:extLst>
          </p:cNvPr>
          <p:cNvPicPr>
            <a:picLocks noChangeAspect="1"/>
          </p:cNvPicPr>
          <p:nvPr/>
        </p:nvPicPr>
        <p:blipFill>
          <a:blip r:embed="rId3"/>
          <a:srcRect b="5555"/>
          <a:stretch/>
        </p:blipFill>
        <p:spPr>
          <a:xfrm>
            <a:off x="963385" y="457540"/>
            <a:ext cx="10265229" cy="5453403"/>
          </a:xfrm>
          <a:prstGeom prst="rect">
            <a:avLst/>
          </a:prstGeom>
        </p:spPr>
      </p:pic>
      <p:sp>
        <p:nvSpPr>
          <p:cNvPr id="4" name="TextBox 3">
            <a:extLst>
              <a:ext uri="{FF2B5EF4-FFF2-40B4-BE49-F238E27FC236}">
                <a16:creationId xmlns:a16="http://schemas.microsoft.com/office/drawing/2014/main" id="{F236B8A6-D58A-86C7-05F8-FAD85F987C48}"/>
              </a:ext>
            </a:extLst>
          </p:cNvPr>
          <p:cNvSpPr txBox="1"/>
          <p:nvPr/>
        </p:nvSpPr>
        <p:spPr>
          <a:xfrm>
            <a:off x="963385" y="6082415"/>
            <a:ext cx="10723695" cy="461665"/>
          </a:xfrm>
          <a:prstGeom prst="rect">
            <a:avLst/>
          </a:prstGeom>
          <a:noFill/>
        </p:spPr>
        <p:txBody>
          <a:bodyPr wrap="square">
            <a:spAutoFit/>
          </a:bodyPr>
          <a:lstStyle/>
          <a:p>
            <a:r>
              <a:rPr lang="en-US" sz="2400" dirty="0">
                <a:solidFill>
                  <a:schemeClr val="tx2">
                    <a:lumMod val="75000"/>
                    <a:lumOff val="25000"/>
                  </a:schemeClr>
                </a:solidFill>
              </a:rPr>
              <a:t>Visualize your data points </a:t>
            </a:r>
            <a:endParaRPr lang="en-US" sz="2400" dirty="0"/>
          </a:p>
        </p:txBody>
      </p:sp>
    </p:spTree>
    <p:extLst>
      <p:ext uri="{BB962C8B-B14F-4D97-AF65-F5344CB8AC3E}">
        <p14:creationId xmlns:p14="http://schemas.microsoft.com/office/powerpoint/2010/main" val="1916012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2A078-1382-3E48-8B64-75EC168B3DC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4BAE8E1-8705-4AA6-9868-5F73D549BC37}"/>
              </a:ext>
            </a:extLst>
          </p:cNvPr>
          <p:cNvSpPr txBox="1"/>
          <p:nvPr/>
        </p:nvSpPr>
        <p:spPr>
          <a:xfrm>
            <a:off x="1020726" y="3051544"/>
            <a:ext cx="7959743" cy="1015663"/>
          </a:xfrm>
          <a:prstGeom prst="rect">
            <a:avLst/>
          </a:prstGeom>
          <a:noFill/>
        </p:spPr>
        <p:txBody>
          <a:bodyPr wrap="none" rtlCol="0">
            <a:spAutoFit/>
          </a:bodyPr>
          <a:lstStyle/>
          <a:p>
            <a:r>
              <a:rPr lang="en-US" sz="6000" dirty="0">
                <a:solidFill>
                  <a:schemeClr val="accent4">
                    <a:lumMod val="50000"/>
                  </a:schemeClr>
                </a:solidFill>
                <a:latin typeface="+mj-lt"/>
              </a:rPr>
              <a:t>STEP 2 | PROCESS DATA </a:t>
            </a:r>
          </a:p>
        </p:txBody>
      </p:sp>
    </p:spTree>
    <p:extLst>
      <p:ext uri="{BB962C8B-B14F-4D97-AF65-F5344CB8AC3E}">
        <p14:creationId xmlns:p14="http://schemas.microsoft.com/office/powerpoint/2010/main" val="556303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8414D-B96E-DD8A-46BA-6E029E4FCAC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C7BCC1-A87D-A48F-B46A-02C0FCC88D12}"/>
              </a:ext>
            </a:extLst>
          </p:cNvPr>
          <p:cNvSpPr txBox="1"/>
          <p:nvPr/>
        </p:nvSpPr>
        <p:spPr>
          <a:xfrm>
            <a:off x="686243" y="1463148"/>
            <a:ext cx="10819513" cy="3416320"/>
          </a:xfrm>
          <a:prstGeom prst="rect">
            <a:avLst/>
          </a:prstGeom>
          <a:noFill/>
        </p:spPr>
        <p:txBody>
          <a:bodyPr wrap="square">
            <a:spAutoFit/>
          </a:bodyPr>
          <a:lstStyle/>
          <a:p>
            <a:r>
              <a:rPr lang="en-US" sz="2400" dirty="0">
                <a:solidFill>
                  <a:schemeClr val="tx2">
                    <a:lumMod val="75000"/>
                    <a:lumOff val="25000"/>
                  </a:schemeClr>
                </a:solidFill>
              </a:rPr>
              <a:t>To obtain the CWP grids you must realize a join between the attributes of the two files (Sets and Grids).  </a:t>
            </a:r>
          </a:p>
          <a:p>
            <a:endParaRPr lang="en-US" sz="2400" dirty="0">
              <a:solidFill>
                <a:schemeClr val="tx2">
                  <a:lumMod val="75000"/>
                  <a:lumOff val="25000"/>
                </a:schemeClr>
              </a:solidFill>
            </a:endParaRPr>
          </a:p>
          <a:p>
            <a:r>
              <a:rPr lang="en-US" sz="2400" dirty="0">
                <a:solidFill>
                  <a:schemeClr val="tx2">
                    <a:lumMod val="75000"/>
                    <a:lumOff val="25000"/>
                  </a:schemeClr>
                </a:solidFill>
              </a:rPr>
              <a:t>From the main menu select </a:t>
            </a:r>
          </a:p>
          <a:p>
            <a:endParaRPr lang="en-US" sz="2400" dirty="0">
              <a:solidFill>
                <a:schemeClr val="tx2">
                  <a:lumMod val="75000"/>
                  <a:lumOff val="25000"/>
                </a:schemeClr>
              </a:solidFill>
            </a:endParaRPr>
          </a:p>
          <a:p>
            <a:r>
              <a:rPr lang="en-US" sz="2400" dirty="0">
                <a:solidFill>
                  <a:schemeClr val="tx2">
                    <a:lumMod val="75000"/>
                    <a:lumOff val="25000"/>
                  </a:schemeClr>
                </a:solidFill>
              </a:rPr>
              <a:t>Vector</a:t>
            </a:r>
          </a:p>
          <a:p>
            <a:r>
              <a:rPr lang="en-US" sz="2400" dirty="0">
                <a:solidFill>
                  <a:schemeClr val="tx2">
                    <a:lumMod val="75000"/>
                    <a:lumOff val="25000"/>
                  </a:schemeClr>
                </a:solidFill>
              </a:rPr>
              <a:t>	Data Management tools</a:t>
            </a:r>
          </a:p>
          <a:p>
            <a:r>
              <a:rPr lang="en-US" sz="2400" dirty="0">
                <a:solidFill>
                  <a:schemeClr val="tx2">
                    <a:lumMod val="75000"/>
                    <a:lumOff val="25000"/>
                  </a:schemeClr>
                </a:solidFill>
              </a:rPr>
              <a:t>		Join Attributes by Location</a:t>
            </a:r>
          </a:p>
          <a:p>
            <a:endParaRPr lang="en-US" sz="2400" dirty="0">
              <a:solidFill>
                <a:schemeClr val="tx2">
                  <a:lumMod val="75000"/>
                  <a:lumOff val="25000"/>
                </a:schemeClr>
              </a:solidFill>
            </a:endParaRPr>
          </a:p>
        </p:txBody>
      </p:sp>
    </p:spTree>
    <p:extLst>
      <p:ext uri="{BB962C8B-B14F-4D97-AF65-F5344CB8AC3E}">
        <p14:creationId xmlns:p14="http://schemas.microsoft.com/office/powerpoint/2010/main" val="3880314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52EDB9-AB21-0B0D-B79B-C28098A846D1}"/>
              </a:ext>
            </a:extLst>
          </p:cNvPr>
          <p:cNvPicPr>
            <a:picLocks noChangeAspect="1"/>
          </p:cNvPicPr>
          <p:nvPr/>
        </p:nvPicPr>
        <p:blipFill>
          <a:blip r:embed="rId3"/>
          <a:srcRect b="5238"/>
          <a:stretch/>
        </p:blipFill>
        <p:spPr>
          <a:xfrm>
            <a:off x="402770" y="383847"/>
            <a:ext cx="11103429" cy="5918524"/>
          </a:xfrm>
          <a:prstGeom prst="rect">
            <a:avLst/>
          </a:prstGeom>
        </p:spPr>
      </p:pic>
    </p:spTree>
    <p:extLst>
      <p:ext uri="{BB962C8B-B14F-4D97-AF65-F5344CB8AC3E}">
        <p14:creationId xmlns:p14="http://schemas.microsoft.com/office/powerpoint/2010/main" val="220730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6AA343-C6D6-36E9-CAF3-9FBD852400BD}"/>
              </a:ext>
            </a:extLst>
          </p:cNvPr>
          <p:cNvPicPr>
            <a:picLocks noChangeAspect="1"/>
          </p:cNvPicPr>
          <p:nvPr/>
        </p:nvPicPr>
        <p:blipFill>
          <a:blip r:embed="rId2"/>
          <a:srcRect b="5892"/>
          <a:stretch/>
        </p:blipFill>
        <p:spPr>
          <a:xfrm>
            <a:off x="708498" y="155312"/>
            <a:ext cx="10392229" cy="5501210"/>
          </a:xfrm>
          <a:prstGeom prst="rect">
            <a:avLst/>
          </a:prstGeom>
        </p:spPr>
      </p:pic>
      <p:pic>
        <p:nvPicPr>
          <p:cNvPr id="3" name="Picture 2">
            <a:extLst>
              <a:ext uri="{FF2B5EF4-FFF2-40B4-BE49-F238E27FC236}">
                <a16:creationId xmlns:a16="http://schemas.microsoft.com/office/drawing/2014/main" id="{D6C61246-39D9-D385-AB62-B1C435644DAF}"/>
              </a:ext>
            </a:extLst>
          </p:cNvPr>
          <p:cNvPicPr>
            <a:picLocks noChangeAspect="1"/>
          </p:cNvPicPr>
          <p:nvPr/>
        </p:nvPicPr>
        <p:blipFill>
          <a:blip r:embed="rId3"/>
          <a:stretch>
            <a:fillRect/>
          </a:stretch>
        </p:blipFill>
        <p:spPr>
          <a:xfrm>
            <a:off x="4092568" y="1378527"/>
            <a:ext cx="6427335" cy="3256669"/>
          </a:xfrm>
          <a:prstGeom prst="rect">
            <a:avLst/>
          </a:prstGeom>
        </p:spPr>
      </p:pic>
      <p:sp>
        <p:nvSpPr>
          <p:cNvPr id="6" name="TextBox 5">
            <a:extLst>
              <a:ext uri="{FF2B5EF4-FFF2-40B4-BE49-F238E27FC236}">
                <a16:creationId xmlns:a16="http://schemas.microsoft.com/office/drawing/2014/main" id="{77314988-0DA0-50E8-A784-3F0A85570FAA}"/>
              </a:ext>
            </a:extLst>
          </p:cNvPr>
          <p:cNvSpPr txBox="1"/>
          <p:nvPr/>
        </p:nvSpPr>
        <p:spPr>
          <a:xfrm>
            <a:off x="235519" y="5705520"/>
            <a:ext cx="11720961" cy="923330"/>
          </a:xfrm>
          <a:prstGeom prst="rect">
            <a:avLst/>
          </a:prstGeom>
          <a:noFill/>
        </p:spPr>
        <p:txBody>
          <a:bodyPr wrap="square">
            <a:spAutoFit/>
          </a:bodyPr>
          <a:lstStyle/>
          <a:p>
            <a:r>
              <a:rPr lang="en-US" dirty="0">
                <a:solidFill>
                  <a:schemeClr val="tx2">
                    <a:lumMod val="75000"/>
                    <a:lumOff val="25000"/>
                  </a:schemeClr>
                </a:solidFill>
              </a:rPr>
              <a:t>T</a:t>
            </a:r>
            <a:r>
              <a:rPr lang="en-US" sz="1800" dirty="0">
                <a:solidFill>
                  <a:schemeClr val="tx2">
                    <a:lumMod val="75000"/>
                    <a:lumOff val="25000"/>
                  </a:schemeClr>
                </a:solidFill>
              </a:rPr>
              <a:t>o add the grid information to </a:t>
            </a:r>
            <a:r>
              <a:rPr lang="en-US" dirty="0">
                <a:solidFill>
                  <a:schemeClr val="tx2">
                    <a:lumMod val="75000"/>
                    <a:lumOff val="25000"/>
                  </a:schemeClr>
                </a:solidFill>
              </a:rPr>
              <a:t>the Sets </a:t>
            </a:r>
            <a:r>
              <a:rPr lang="en-US" sz="1800" dirty="0">
                <a:solidFill>
                  <a:schemeClr val="tx2">
                    <a:lumMod val="75000"/>
                    <a:lumOff val="25000"/>
                  </a:schemeClr>
                </a:solidFill>
              </a:rPr>
              <a:t>data </a:t>
            </a:r>
            <a:r>
              <a:rPr lang="en-US" dirty="0">
                <a:solidFill>
                  <a:schemeClr val="tx2">
                    <a:lumMod val="75000"/>
                    <a:lumOff val="25000"/>
                  </a:schemeClr>
                </a:solidFill>
              </a:rPr>
              <a:t>select the Sets layer in the first drop-down menu “</a:t>
            </a:r>
            <a:r>
              <a:rPr lang="en-US" i="1" dirty="0">
                <a:solidFill>
                  <a:schemeClr val="tx2">
                    <a:lumMod val="75000"/>
                    <a:lumOff val="25000"/>
                  </a:schemeClr>
                </a:solidFill>
              </a:rPr>
              <a:t>Join to features in”</a:t>
            </a:r>
            <a:r>
              <a:rPr lang="en-US" dirty="0">
                <a:solidFill>
                  <a:schemeClr val="tx2">
                    <a:lumMod val="75000"/>
                    <a:lumOff val="25000"/>
                  </a:schemeClr>
                </a:solidFill>
              </a:rPr>
              <a:t>. </a:t>
            </a:r>
            <a:r>
              <a:rPr lang="en-US" sz="1800" dirty="0">
                <a:solidFill>
                  <a:schemeClr val="tx2">
                    <a:lumMod val="75000"/>
                    <a:lumOff val="25000"/>
                  </a:schemeClr>
                </a:solidFill>
              </a:rPr>
              <a:t>To run this operation a spatial rule needs to be applied. </a:t>
            </a:r>
            <a:r>
              <a:rPr lang="en-US" dirty="0">
                <a:solidFill>
                  <a:schemeClr val="tx2">
                    <a:lumMod val="75000"/>
                    <a:lumOff val="25000"/>
                  </a:schemeClr>
                </a:solidFill>
              </a:rPr>
              <a:t>S</a:t>
            </a:r>
            <a:r>
              <a:rPr lang="en-US" sz="1800" dirty="0">
                <a:solidFill>
                  <a:schemeClr val="tx2">
                    <a:lumMod val="75000"/>
                    <a:lumOff val="25000"/>
                  </a:schemeClr>
                </a:solidFill>
              </a:rPr>
              <a:t>elect intersect . Finaly choose the grids layer in </a:t>
            </a:r>
            <a:r>
              <a:rPr lang="en-US" dirty="0">
                <a:solidFill>
                  <a:schemeClr val="tx2">
                    <a:lumMod val="75000"/>
                    <a:lumOff val="25000"/>
                  </a:schemeClr>
                </a:solidFill>
              </a:rPr>
              <a:t>“</a:t>
            </a:r>
            <a:r>
              <a:rPr lang="en-US" sz="1800" i="1" dirty="0">
                <a:solidFill>
                  <a:schemeClr val="tx2">
                    <a:lumMod val="75000"/>
                    <a:lumOff val="25000"/>
                  </a:schemeClr>
                </a:solidFill>
              </a:rPr>
              <a:t>By comparing to” </a:t>
            </a:r>
            <a:r>
              <a:rPr lang="en-US" sz="1800" dirty="0">
                <a:solidFill>
                  <a:schemeClr val="tx2">
                    <a:lumMod val="75000"/>
                    <a:lumOff val="25000"/>
                  </a:schemeClr>
                </a:solidFill>
              </a:rPr>
              <a:t>and click run.</a:t>
            </a:r>
          </a:p>
        </p:txBody>
      </p:sp>
    </p:spTree>
    <p:extLst>
      <p:ext uri="{BB962C8B-B14F-4D97-AF65-F5344CB8AC3E}">
        <p14:creationId xmlns:p14="http://schemas.microsoft.com/office/powerpoint/2010/main" val="18714464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095393-5639-4D9A-9146-0404A8F0BA9B}"/>
              </a:ext>
            </a:extLst>
          </p:cNvPr>
          <p:cNvPicPr>
            <a:picLocks noChangeAspect="1"/>
          </p:cNvPicPr>
          <p:nvPr/>
        </p:nvPicPr>
        <p:blipFill>
          <a:blip r:embed="rId3"/>
          <a:srcRect b="5238"/>
          <a:stretch/>
        </p:blipFill>
        <p:spPr>
          <a:xfrm>
            <a:off x="556183" y="244549"/>
            <a:ext cx="10739392" cy="5724479"/>
          </a:xfrm>
          <a:prstGeom prst="rect">
            <a:avLst/>
          </a:prstGeom>
        </p:spPr>
      </p:pic>
      <p:pic>
        <p:nvPicPr>
          <p:cNvPr id="6" name="Picture 5">
            <a:extLst>
              <a:ext uri="{FF2B5EF4-FFF2-40B4-BE49-F238E27FC236}">
                <a16:creationId xmlns:a16="http://schemas.microsoft.com/office/drawing/2014/main" id="{BC9DEFCD-92EC-B78E-5726-1D65A43A3394}"/>
              </a:ext>
            </a:extLst>
          </p:cNvPr>
          <p:cNvPicPr>
            <a:picLocks noChangeAspect="1"/>
          </p:cNvPicPr>
          <p:nvPr/>
        </p:nvPicPr>
        <p:blipFill>
          <a:blip r:embed="rId4"/>
          <a:srcRect t="801" r="1311" b="-1"/>
          <a:stretch/>
        </p:blipFill>
        <p:spPr>
          <a:xfrm>
            <a:off x="3887465" y="1200041"/>
            <a:ext cx="7748352" cy="3236059"/>
          </a:xfrm>
          <a:prstGeom prst="rect">
            <a:avLst/>
          </a:prstGeom>
        </p:spPr>
      </p:pic>
      <p:sp>
        <p:nvSpPr>
          <p:cNvPr id="2" name="TextBox 1">
            <a:extLst>
              <a:ext uri="{FF2B5EF4-FFF2-40B4-BE49-F238E27FC236}">
                <a16:creationId xmlns:a16="http://schemas.microsoft.com/office/drawing/2014/main" id="{FE152D27-7182-A09A-6BA9-C0D67072DBD2}"/>
              </a:ext>
            </a:extLst>
          </p:cNvPr>
          <p:cNvSpPr txBox="1"/>
          <p:nvPr/>
        </p:nvSpPr>
        <p:spPr>
          <a:xfrm>
            <a:off x="235519" y="6045502"/>
            <a:ext cx="11720961" cy="646331"/>
          </a:xfrm>
          <a:prstGeom prst="rect">
            <a:avLst/>
          </a:prstGeom>
          <a:noFill/>
        </p:spPr>
        <p:txBody>
          <a:bodyPr wrap="square">
            <a:spAutoFit/>
          </a:bodyPr>
          <a:lstStyle/>
          <a:p>
            <a:r>
              <a:rPr lang="en-US" sz="1800" dirty="0">
                <a:solidFill>
                  <a:schemeClr val="tx2">
                    <a:lumMod val="75000"/>
                    <a:lumOff val="25000"/>
                  </a:schemeClr>
                </a:solidFill>
              </a:rPr>
              <a:t>As result a new layer was added (Joined layer). You can verify that the grids codes were added to your records by right click/Open Attribute Table</a:t>
            </a:r>
          </a:p>
        </p:txBody>
      </p:sp>
    </p:spTree>
    <p:extLst>
      <p:ext uri="{BB962C8B-B14F-4D97-AF65-F5344CB8AC3E}">
        <p14:creationId xmlns:p14="http://schemas.microsoft.com/office/powerpoint/2010/main" val="2079131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373F96-0FEB-FC41-51ED-04BC36AD239A}"/>
              </a:ext>
            </a:extLst>
          </p:cNvPr>
          <p:cNvSpPr txBox="1"/>
          <p:nvPr/>
        </p:nvSpPr>
        <p:spPr>
          <a:xfrm>
            <a:off x="450365" y="667274"/>
            <a:ext cx="11298611" cy="2554545"/>
          </a:xfrm>
          <a:prstGeom prst="rect">
            <a:avLst/>
          </a:prstGeom>
          <a:noFill/>
        </p:spPr>
        <p:txBody>
          <a:bodyPr wrap="square">
            <a:spAutoFit/>
          </a:bodyPr>
          <a:lstStyle/>
          <a:p>
            <a:endParaRPr lang="en-US" sz="2400" dirty="0">
              <a:solidFill>
                <a:schemeClr val="tx2">
                  <a:lumMod val="75000"/>
                  <a:lumOff val="25000"/>
                </a:schemeClr>
              </a:solidFill>
            </a:endParaRPr>
          </a:p>
          <a:p>
            <a:r>
              <a:rPr lang="en-US" sz="4000" dirty="0">
                <a:solidFill>
                  <a:schemeClr val="tx2">
                    <a:lumMod val="75000"/>
                    <a:lumOff val="25000"/>
                  </a:schemeClr>
                </a:solidFill>
                <a:latin typeface="+mj-lt"/>
              </a:rPr>
              <a:t>OBJECTIVE</a:t>
            </a:r>
          </a:p>
          <a:p>
            <a:endParaRPr lang="en-US" sz="2400" dirty="0">
              <a:solidFill>
                <a:schemeClr val="tx2">
                  <a:lumMod val="75000"/>
                  <a:lumOff val="25000"/>
                </a:schemeClr>
              </a:solidFill>
            </a:endParaRPr>
          </a:p>
          <a:p>
            <a:r>
              <a:rPr lang="en-US" sz="2400" dirty="0">
                <a:solidFill>
                  <a:schemeClr val="tx2">
                    <a:lumMod val="75000"/>
                    <a:lumOff val="25000"/>
                  </a:schemeClr>
                </a:solidFill>
              </a:rPr>
              <a:t>Provide a tutorial to obtain CWP grids for latitude and longitude positions to report Georeferenced catch and effort data (CE ) and Georeferenced size frequency data (SF) in line with IOTC data standard and spatial resolution required by CMM 15/02</a:t>
            </a:r>
          </a:p>
        </p:txBody>
      </p:sp>
    </p:spTree>
    <p:extLst>
      <p:ext uri="{BB962C8B-B14F-4D97-AF65-F5344CB8AC3E}">
        <p14:creationId xmlns:p14="http://schemas.microsoft.com/office/powerpoint/2010/main" val="3985535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923F5-7E88-B416-BF7A-6B9D7BA535E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A90C74E-778E-A6C3-ED76-84982745488E}"/>
              </a:ext>
            </a:extLst>
          </p:cNvPr>
          <p:cNvSpPr txBox="1"/>
          <p:nvPr/>
        </p:nvSpPr>
        <p:spPr>
          <a:xfrm>
            <a:off x="1020726" y="3051544"/>
            <a:ext cx="7266989" cy="1015663"/>
          </a:xfrm>
          <a:prstGeom prst="rect">
            <a:avLst/>
          </a:prstGeom>
          <a:noFill/>
        </p:spPr>
        <p:txBody>
          <a:bodyPr wrap="none" rtlCol="0">
            <a:spAutoFit/>
          </a:bodyPr>
          <a:lstStyle/>
          <a:p>
            <a:r>
              <a:rPr lang="en-US" sz="6000" dirty="0">
                <a:solidFill>
                  <a:schemeClr val="accent4">
                    <a:lumMod val="50000"/>
                  </a:schemeClr>
                </a:solidFill>
                <a:latin typeface="+mj-lt"/>
              </a:rPr>
              <a:t>STEP 3 | VERIFY DATA </a:t>
            </a:r>
          </a:p>
        </p:txBody>
      </p:sp>
    </p:spTree>
    <p:extLst>
      <p:ext uri="{BB962C8B-B14F-4D97-AF65-F5344CB8AC3E}">
        <p14:creationId xmlns:p14="http://schemas.microsoft.com/office/powerpoint/2010/main" val="699070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E26B3C-156D-8B63-B85D-C143BAE49CDA}"/>
              </a:ext>
            </a:extLst>
          </p:cNvPr>
          <p:cNvPicPr>
            <a:picLocks noChangeAspect="1"/>
          </p:cNvPicPr>
          <p:nvPr/>
        </p:nvPicPr>
        <p:blipFill>
          <a:blip r:embed="rId2"/>
          <a:srcRect b="5891"/>
          <a:stretch/>
        </p:blipFill>
        <p:spPr>
          <a:xfrm>
            <a:off x="891362" y="165241"/>
            <a:ext cx="10409274" cy="5510258"/>
          </a:xfrm>
          <a:prstGeom prst="rect">
            <a:avLst/>
          </a:prstGeom>
        </p:spPr>
      </p:pic>
      <p:sp>
        <p:nvSpPr>
          <p:cNvPr id="4" name="TextBox 3">
            <a:extLst>
              <a:ext uri="{FF2B5EF4-FFF2-40B4-BE49-F238E27FC236}">
                <a16:creationId xmlns:a16="http://schemas.microsoft.com/office/drawing/2014/main" id="{24E92C09-29DB-F096-20DC-DEB2ECDEFAA2}"/>
              </a:ext>
            </a:extLst>
          </p:cNvPr>
          <p:cNvSpPr txBox="1"/>
          <p:nvPr/>
        </p:nvSpPr>
        <p:spPr>
          <a:xfrm>
            <a:off x="235519" y="5769429"/>
            <a:ext cx="11720961" cy="923330"/>
          </a:xfrm>
          <a:prstGeom prst="rect">
            <a:avLst/>
          </a:prstGeom>
          <a:noFill/>
        </p:spPr>
        <p:txBody>
          <a:bodyPr wrap="square">
            <a:spAutoFit/>
          </a:bodyPr>
          <a:lstStyle/>
          <a:p>
            <a:r>
              <a:rPr lang="en-US" dirty="0">
                <a:solidFill>
                  <a:schemeClr val="tx2">
                    <a:lumMod val="75000"/>
                    <a:lumOff val="25000"/>
                  </a:schemeClr>
                </a:solidFill>
              </a:rPr>
              <a:t>To r</a:t>
            </a:r>
            <a:r>
              <a:rPr lang="en-US" sz="1800" dirty="0">
                <a:solidFill>
                  <a:schemeClr val="tx2">
                    <a:lumMod val="75000"/>
                    <a:lumOff val="25000"/>
                  </a:schemeClr>
                </a:solidFill>
              </a:rPr>
              <a:t>evise the Joined layer result you can follow to ways. First ensure that the layer </a:t>
            </a:r>
            <a:r>
              <a:rPr lang="en-US" dirty="0">
                <a:solidFill>
                  <a:schemeClr val="tx2">
                    <a:lumMod val="75000"/>
                    <a:lumOff val="25000"/>
                  </a:schemeClr>
                </a:solidFill>
              </a:rPr>
              <a:t>is selected to be able to operate on it (click on it and you will see the blue color on the layer menu). R</a:t>
            </a:r>
            <a:r>
              <a:rPr lang="en-US" sz="1800" dirty="0">
                <a:solidFill>
                  <a:schemeClr val="tx2">
                    <a:lumMod val="75000"/>
                    <a:lumOff val="25000"/>
                  </a:schemeClr>
                </a:solidFill>
              </a:rPr>
              <a:t>ight click and select </a:t>
            </a:r>
            <a:r>
              <a:rPr lang="en-US" sz="1800" i="1" dirty="0">
                <a:solidFill>
                  <a:schemeClr val="tx2">
                    <a:lumMod val="75000"/>
                    <a:lumOff val="25000"/>
                  </a:schemeClr>
                </a:solidFill>
              </a:rPr>
              <a:t>Zoom to layer </a:t>
            </a:r>
            <a:r>
              <a:rPr lang="en-US" sz="1800" dirty="0">
                <a:solidFill>
                  <a:schemeClr val="tx2">
                    <a:lumMod val="75000"/>
                    <a:lumOff val="25000"/>
                  </a:schemeClr>
                </a:solidFill>
              </a:rPr>
              <a:t>from the menu to review the extend of your layer and identify outliers (out of range or land positions)</a:t>
            </a:r>
          </a:p>
        </p:txBody>
      </p:sp>
    </p:spTree>
    <p:extLst>
      <p:ext uri="{BB962C8B-B14F-4D97-AF65-F5344CB8AC3E}">
        <p14:creationId xmlns:p14="http://schemas.microsoft.com/office/powerpoint/2010/main" val="2196288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4BF383-5ED7-452E-4248-B2744818811A}"/>
              </a:ext>
            </a:extLst>
          </p:cNvPr>
          <p:cNvPicPr>
            <a:picLocks noChangeAspect="1"/>
          </p:cNvPicPr>
          <p:nvPr/>
        </p:nvPicPr>
        <p:blipFill>
          <a:blip r:embed="rId2"/>
          <a:srcRect b="5427"/>
          <a:stretch/>
        </p:blipFill>
        <p:spPr>
          <a:xfrm>
            <a:off x="434163" y="100422"/>
            <a:ext cx="11323674" cy="6023931"/>
          </a:xfrm>
          <a:prstGeom prst="rect">
            <a:avLst/>
          </a:prstGeom>
        </p:spPr>
      </p:pic>
      <p:sp>
        <p:nvSpPr>
          <p:cNvPr id="4" name="TextBox 3">
            <a:extLst>
              <a:ext uri="{FF2B5EF4-FFF2-40B4-BE49-F238E27FC236}">
                <a16:creationId xmlns:a16="http://schemas.microsoft.com/office/drawing/2014/main" id="{B042631C-9140-D782-380F-9E0DD3760BBE}"/>
              </a:ext>
            </a:extLst>
          </p:cNvPr>
          <p:cNvSpPr txBox="1"/>
          <p:nvPr/>
        </p:nvSpPr>
        <p:spPr>
          <a:xfrm>
            <a:off x="161091" y="6291448"/>
            <a:ext cx="11720961" cy="369332"/>
          </a:xfrm>
          <a:prstGeom prst="rect">
            <a:avLst/>
          </a:prstGeom>
          <a:noFill/>
        </p:spPr>
        <p:txBody>
          <a:bodyPr wrap="square">
            <a:spAutoFit/>
          </a:bodyPr>
          <a:lstStyle/>
          <a:p>
            <a:r>
              <a:rPr lang="en-US" dirty="0">
                <a:solidFill>
                  <a:schemeClr val="tx2">
                    <a:lumMod val="75000"/>
                    <a:lumOff val="25000"/>
                  </a:schemeClr>
                </a:solidFill>
              </a:rPr>
              <a:t>T</a:t>
            </a:r>
            <a:r>
              <a:rPr lang="en-US" sz="1800" dirty="0">
                <a:solidFill>
                  <a:schemeClr val="tx2">
                    <a:lumMod val="75000"/>
                    <a:lumOff val="25000"/>
                  </a:schemeClr>
                </a:solidFill>
              </a:rPr>
              <a:t>he extend of the layer shows a point out of range  (not in the Indian ocean)</a:t>
            </a:r>
          </a:p>
        </p:txBody>
      </p:sp>
    </p:spTree>
    <p:extLst>
      <p:ext uri="{BB962C8B-B14F-4D97-AF65-F5344CB8AC3E}">
        <p14:creationId xmlns:p14="http://schemas.microsoft.com/office/powerpoint/2010/main" val="1761256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0B5E5C-2F79-4281-684A-748364B26E7D}"/>
              </a:ext>
            </a:extLst>
          </p:cNvPr>
          <p:cNvPicPr>
            <a:picLocks noChangeAspect="1"/>
          </p:cNvPicPr>
          <p:nvPr/>
        </p:nvPicPr>
        <p:blipFill>
          <a:blip r:embed="rId2"/>
          <a:srcRect b="5271"/>
          <a:stretch/>
        </p:blipFill>
        <p:spPr>
          <a:xfrm>
            <a:off x="616687" y="230169"/>
            <a:ext cx="11025963" cy="5875172"/>
          </a:xfrm>
          <a:prstGeom prst="rect">
            <a:avLst/>
          </a:prstGeom>
        </p:spPr>
      </p:pic>
      <p:sp>
        <p:nvSpPr>
          <p:cNvPr id="4" name="TextBox 3">
            <a:extLst>
              <a:ext uri="{FF2B5EF4-FFF2-40B4-BE49-F238E27FC236}">
                <a16:creationId xmlns:a16="http://schemas.microsoft.com/office/drawing/2014/main" id="{906AB203-CD27-CBA1-AB5E-E02473A4C79B}"/>
              </a:ext>
            </a:extLst>
          </p:cNvPr>
          <p:cNvSpPr txBox="1"/>
          <p:nvPr/>
        </p:nvSpPr>
        <p:spPr>
          <a:xfrm>
            <a:off x="269187" y="6258499"/>
            <a:ext cx="11720961" cy="369332"/>
          </a:xfrm>
          <a:prstGeom prst="rect">
            <a:avLst/>
          </a:prstGeom>
          <a:noFill/>
        </p:spPr>
        <p:txBody>
          <a:bodyPr wrap="square">
            <a:spAutoFit/>
          </a:bodyPr>
          <a:lstStyle/>
          <a:p>
            <a:r>
              <a:rPr lang="en-US" dirty="0">
                <a:solidFill>
                  <a:schemeClr val="tx2">
                    <a:lumMod val="75000"/>
                    <a:lumOff val="25000"/>
                  </a:schemeClr>
                </a:solidFill>
              </a:rPr>
              <a:t>To clean the data,  go to </a:t>
            </a:r>
            <a:r>
              <a:rPr lang="en-US" i="1" dirty="0">
                <a:solidFill>
                  <a:schemeClr val="tx2">
                    <a:lumMod val="75000"/>
                    <a:lumOff val="25000"/>
                  </a:schemeClr>
                </a:solidFill>
              </a:rPr>
              <a:t>Open Attribute Table </a:t>
            </a:r>
            <a:r>
              <a:rPr lang="en-US" dirty="0">
                <a:solidFill>
                  <a:schemeClr val="tx2">
                    <a:lumMod val="75000"/>
                    <a:lumOff val="25000"/>
                  </a:schemeClr>
                </a:solidFill>
              </a:rPr>
              <a:t>from the right click menu</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95964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145DE9-E139-C275-826C-AB5197C4AAC8}"/>
              </a:ext>
            </a:extLst>
          </p:cNvPr>
          <p:cNvPicPr>
            <a:picLocks noChangeAspect="1"/>
          </p:cNvPicPr>
          <p:nvPr/>
        </p:nvPicPr>
        <p:blipFill>
          <a:blip r:embed="rId2"/>
          <a:srcRect b="6047"/>
          <a:stretch/>
        </p:blipFill>
        <p:spPr>
          <a:xfrm>
            <a:off x="829340" y="402960"/>
            <a:ext cx="10568762" cy="5585468"/>
          </a:xfrm>
          <a:prstGeom prst="rect">
            <a:avLst/>
          </a:prstGeom>
        </p:spPr>
      </p:pic>
      <p:sp>
        <p:nvSpPr>
          <p:cNvPr id="6" name="TextBox 5">
            <a:extLst>
              <a:ext uri="{FF2B5EF4-FFF2-40B4-BE49-F238E27FC236}">
                <a16:creationId xmlns:a16="http://schemas.microsoft.com/office/drawing/2014/main" id="{DFAB3068-A630-248B-2F01-51A84306091D}"/>
              </a:ext>
            </a:extLst>
          </p:cNvPr>
          <p:cNvSpPr txBox="1"/>
          <p:nvPr/>
        </p:nvSpPr>
        <p:spPr>
          <a:xfrm>
            <a:off x="253240" y="6131874"/>
            <a:ext cx="11720961" cy="646331"/>
          </a:xfrm>
          <a:prstGeom prst="rect">
            <a:avLst/>
          </a:prstGeom>
          <a:noFill/>
        </p:spPr>
        <p:txBody>
          <a:bodyPr wrap="square">
            <a:spAutoFit/>
          </a:bodyPr>
          <a:lstStyle/>
          <a:p>
            <a:r>
              <a:rPr lang="en-US" dirty="0">
                <a:solidFill>
                  <a:schemeClr val="tx2">
                    <a:lumMod val="75000"/>
                    <a:lumOff val="25000"/>
                  </a:schemeClr>
                </a:solidFill>
              </a:rPr>
              <a:t>The pencil icon </a:t>
            </a:r>
            <a:r>
              <a:rPr lang="en-US" i="1" dirty="0">
                <a:solidFill>
                  <a:schemeClr val="tx2">
                    <a:lumMod val="75000"/>
                    <a:lumOff val="25000"/>
                  </a:schemeClr>
                </a:solidFill>
              </a:rPr>
              <a:t>Toggle editing</a:t>
            </a:r>
            <a:r>
              <a:rPr lang="en-US" dirty="0">
                <a:solidFill>
                  <a:schemeClr val="tx2">
                    <a:lumMod val="75000"/>
                    <a:lumOff val="25000"/>
                  </a:schemeClr>
                </a:solidFill>
              </a:rPr>
              <a:t>, allows edits on the table records. When activate the edition mode, select the record and then </a:t>
            </a:r>
            <a:r>
              <a:rPr lang="en-US" i="1" dirty="0">
                <a:solidFill>
                  <a:schemeClr val="tx2">
                    <a:lumMod val="75000"/>
                    <a:lumOff val="25000"/>
                  </a:schemeClr>
                </a:solidFill>
              </a:rPr>
              <a:t>Delete selected features </a:t>
            </a:r>
            <a:r>
              <a:rPr lang="en-US" dirty="0">
                <a:solidFill>
                  <a:schemeClr val="tx2">
                    <a:lumMod val="75000"/>
                    <a:lumOff val="25000"/>
                  </a:schemeClr>
                </a:solidFill>
              </a:rPr>
              <a:t>(bin icon). Save the changes</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33053711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14CF79-A28D-7F7C-8602-EE8432B680C7}"/>
              </a:ext>
            </a:extLst>
          </p:cNvPr>
          <p:cNvPicPr>
            <a:picLocks noChangeAspect="1"/>
          </p:cNvPicPr>
          <p:nvPr/>
        </p:nvPicPr>
        <p:blipFill>
          <a:blip r:embed="rId2"/>
          <a:srcRect b="5737"/>
          <a:stretch/>
        </p:blipFill>
        <p:spPr>
          <a:xfrm>
            <a:off x="829340" y="249814"/>
            <a:ext cx="10808369" cy="5730949"/>
          </a:xfrm>
          <a:prstGeom prst="rect">
            <a:avLst/>
          </a:prstGeom>
        </p:spPr>
      </p:pic>
      <p:sp>
        <p:nvSpPr>
          <p:cNvPr id="4" name="TextBox 3">
            <a:extLst>
              <a:ext uri="{FF2B5EF4-FFF2-40B4-BE49-F238E27FC236}">
                <a16:creationId xmlns:a16="http://schemas.microsoft.com/office/drawing/2014/main" id="{78D66872-8CD9-295A-513E-D244B7FAC504}"/>
              </a:ext>
            </a:extLst>
          </p:cNvPr>
          <p:cNvSpPr txBox="1"/>
          <p:nvPr/>
        </p:nvSpPr>
        <p:spPr>
          <a:xfrm>
            <a:off x="235519" y="6099976"/>
            <a:ext cx="11720961" cy="369332"/>
          </a:xfrm>
          <a:prstGeom prst="rect">
            <a:avLst/>
          </a:prstGeom>
          <a:noFill/>
        </p:spPr>
        <p:txBody>
          <a:bodyPr wrap="square">
            <a:spAutoFit/>
          </a:bodyPr>
          <a:lstStyle/>
          <a:p>
            <a:r>
              <a:rPr lang="en-US" dirty="0">
                <a:solidFill>
                  <a:schemeClr val="tx2">
                    <a:lumMod val="75000"/>
                    <a:lumOff val="25000"/>
                  </a:schemeClr>
                </a:solidFill>
              </a:rPr>
              <a:t>Other option is active the edition mode selecting  </a:t>
            </a:r>
            <a:r>
              <a:rPr lang="en-US" i="1" dirty="0">
                <a:solidFill>
                  <a:schemeClr val="tx2">
                    <a:lumMod val="75000"/>
                    <a:lumOff val="25000"/>
                  </a:schemeClr>
                </a:solidFill>
              </a:rPr>
              <a:t>Toggle editing</a:t>
            </a:r>
            <a:r>
              <a:rPr lang="en-US" dirty="0">
                <a:solidFill>
                  <a:schemeClr val="tx2">
                    <a:lumMod val="75000"/>
                    <a:lumOff val="25000"/>
                  </a:schemeClr>
                </a:solidFill>
              </a:rPr>
              <a:t>, from the right click menu</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2107944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DC1EF9-9F9F-E314-4B8E-5B8F15548084}"/>
              </a:ext>
            </a:extLst>
          </p:cNvPr>
          <p:cNvPicPr>
            <a:picLocks noChangeAspect="1"/>
          </p:cNvPicPr>
          <p:nvPr/>
        </p:nvPicPr>
        <p:blipFill>
          <a:blip r:embed="rId3"/>
          <a:srcRect r="46104" b="6047"/>
          <a:stretch/>
        </p:blipFill>
        <p:spPr>
          <a:xfrm>
            <a:off x="0" y="437068"/>
            <a:ext cx="6125197" cy="6006261"/>
          </a:xfrm>
          <a:prstGeom prst="rect">
            <a:avLst/>
          </a:prstGeom>
        </p:spPr>
      </p:pic>
      <p:pic>
        <p:nvPicPr>
          <p:cNvPr id="4" name="Picture 3">
            <a:extLst>
              <a:ext uri="{FF2B5EF4-FFF2-40B4-BE49-F238E27FC236}">
                <a16:creationId xmlns:a16="http://schemas.microsoft.com/office/drawing/2014/main" id="{844B64A4-411D-99FD-83BF-D32F47CECE2C}"/>
              </a:ext>
            </a:extLst>
          </p:cNvPr>
          <p:cNvPicPr>
            <a:picLocks noChangeAspect="1"/>
          </p:cNvPicPr>
          <p:nvPr/>
        </p:nvPicPr>
        <p:blipFill>
          <a:blip r:embed="rId4"/>
          <a:srcRect r="54041" b="5271"/>
          <a:stretch/>
        </p:blipFill>
        <p:spPr>
          <a:xfrm>
            <a:off x="6665348" y="440675"/>
            <a:ext cx="5223267" cy="6055818"/>
          </a:xfrm>
          <a:prstGeom prst="rect">
            <a:avLst/>
          </a:prstGeom>
        </p:spPr>
      </p:pic>
      <p:sp>
        <p:nvSpPr>
          <p:cNvPr id="5" name="TextBox 4">
            <a:extLst>
              <a:ext uri="{FF2B5EF4-FFF2-40B4-BE49-F238E27FC236}">
                <a16:creationId xmlns:a16="http://schemas.microsoft.com/office/drawing/2014/main" id="{83417687-0F0E-D4D4-133D-664FD781E10F}"/>
              </a:ext>
            </a:extLst>
          </p:cNvPr>
          <p:cNvSpPr txBox="1"/>
          <p:nvPr/>
        </p:nvSpPr>
        <p:spPr>
          <a:xfrm>
            <a:off x="235519" y="6443329"/>
            <a:ext cx="11720961" cy="369332"/>
          </a:xfrm>
          <a:prstGeom prst="rect">
            <a:avLst/>
          </a:prstGeom>
          <a:noFill/>
        </p:spPr>
        <p:txBody>
          <a:bodyPr wrap="square">
            <a:spAutoFit/>
          </a:bodyPr>
          <a:lstStyle/>
          <a:p>
            <a:r>
              <a:rPr lang="en-US" sz="1800" dirty="0">
                <a:solidFill>
                  <a:schemeClr val="tx2">
                    <a:lumMod val="75000"/>
                    <a:lumOff val="25000"/>
                  </a:schemeClr>
                </a:solidFill>
              </a:rPr>
              <a:t>Then select and delet</a:t>
            </a:r>
            <a:r>
              <a:rPr lang="en-US" dirty="0">
                <a:solidFill>
                  <a:schemeClr val="tx2">
                    <a:lumMod val="75000"/>
                    <a:lumOff val="25000"/>
                  </a:schemeClr>
                </a:solidFill>
              </a:rPr>
              <a:t>e the feature (point)</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2789764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0182DC-A8E4-1810-706A-994F16A8185D}"/>
              </a:ext>
            </a:extLst>
          </p:cNvPr>
          <p:cNvPicPr>
            <a:picLocks noChangeAspect="1"/>
          </p:cNvPicPr>
          <p:nvPr/>
        </p:nvPicPr>
        <p:blipFill>
          <a:blip r:embed="rId2"/>
          <a:srcRect b="5116"/>
          <a:stretch/>
        </p:blipFill>
        <p:spPr>
          <a:xfrm>
            <a:off x="265814" y="242967"/>
            <a:ext cx="11398102" cy="6083406"/>
          </a:xfrm>
          <a:prstGeom prst="rect">
            <a:avLst/>
          </a:prstGeom>
        </p:spPr>
      </p:pic>
      <p:sp>
        <p:nvSpPr>
          <p:cNvPr id="4" name="TextBox 3">
            <a:extLst>
              <a:ext uri="{FF2B5EF4-FFF2-40B4-BE49-F238E27FC236}">
                <a16:creationId xmlns:a16="http://schemas.microsoft.com/office/drawing/2014/main" id="{65BD7DAE-FFB4-41CB-E3C8-C8DE2DFD58FC}"/>
              </a:ext>
            </a:extLst>
          </p:cNvPr>
          <p:cNvSpPr txBox="1"/>
          <p:nvPr/>
        </p:nvSpPr>
        <p:spPr>
          <a:xfrm>
            <a:off x="235519" y="6443329"/>
            <a:ext cx="11720961" cy="369332"/>
          </a:xfrm>
          <a:prstGeom prst="rect">
            <a:avLst/>
          </a:prstGeom>
          <a:noFill/>
        </p:spPr>
        <p:txBody>
          <a:bodyPr wrap="square">
            <a:spAutoFit/>
          </a:bodyPr>
          <a:lstStyle/>
          <a:p>
            <a:r>
              <a:rPr lang="en-US" dirty="0">
                <a:solidFill>
                  <a:schemeClr val="tx2">
                    <a:lumMod val="75000"/>
                    <a:lumOff val="25000"/>
                  </a:schemeClr>
                </a:solidFill>
              </a:rPr>
              <a:t>Confirm and save the changes</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3469631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97597D8-0518-EE3B-41D3-50092AEB6C43}"/>
              </a:ext>
            </a:extLst>
          </p:cNvPr>
          <p:cNvSpPr txBox="1"/>
          <p:nvPr/>
        </p:nvSpPr>
        <p:spPr>
          <a:xfrm>
            <a:off x="235519" y="5897020"/>
            <a:ext cx="11720961" cy="369332"/>
          </a:xfrm>
          <a:prstGeom prst="rect">
            <a:avLst/>
          </a:prstGeom>
          <a:noFill/>
        </p:spPr>
        <p:txBody>
          <a:bodyPr wrap="square">
            <a:spAutoFit/>
          </a:bodyPr>
          <a:lstStyle/>
          <a:p>
            <a:r>
              <a:rPr lang="en-US" dirty="0">
                <a:solidFill>
                  <a:schemeClr val="tx2">
                    <a:lumMod val="75000"/>
                    <a:lumOff val="25000"/>
                  </a:schemeClr>
                </a:solidFill>
              </a:rPr>
              <a:t>Using the </a:t>
            </a:r>
            <a:r>
              <a:rPr lang="en-US" sz="1800" dirty="0">
                <a:solidFill>
                  <a:schemeClr val="tx2">
                    <a:lumMod val="75000"/>
                    <a:lumOff val="25000"/>
                  </a:schemeClr>
                </a:solidFill>
              </a:rPr>
              <a:t>tool </a:t>
            </a:r>
            <a:r>
              <a:rPr lang="en-US" sz="1800" i="1" dirty="0">
                <a:solidFill>
                  <a:schemeClr val="tx2">
                    <a:lumMod val="75000"/>
                    <a:lumOff val="25000"/>
                  </a:schemeClr>
                </a:solidFill>
              </a:rPr>
              <a:t>identify Features </a:t>
            </a:r>
            <a:r>
              <a:rPr lang="en-US" sz="1800" dirty="0">
                <a:solidFill>
                  <a:schemeClr val="tx2">
                    <a:lumMod val="75000"/>
                    <a:lumOff val="25000"/>
                  </a:schemeClr>
                </a:solidFill>
              </a:rPr>
              <a:t>of the main menu on top, </a:t>
            </a:r>
            <a:r>
              <a:rPr lang="en-US" dirty="0">
                <a:solidFill>
                  <a:schemeClr val="tx2">
                    <a:lumMod val="75000"/>
                    <a:lumOff val="25000"/>
                  </a:schemeClr>
                </a:solidFill>
              </a:rPr>
              <a:t>allows the selection of </a:t>
            </a:r>
            <a:r>
              <a:rPr lang="en-US" sz="1800" dirty="0">
                <a:solidFill>
                  <a:schemeClr val="tx2">
                    <a:lumMod val="75000"/>
                    <a:lumOff val="25000"/>
                  </a:schemeClr>
                </a:solidFill>
              </a:rPr>
              <a:t>a particular feature (point) for review</a:t>
            </a:r>
          </a:p>
        </p:txBody>
      </p:sp>
      <p:pic>
        <p:nvPicPr>
          <p:cNvPr id="8" name="Picture 7">
            <a:extLst>
              <a:ext uri="{FF2B5EF4-FFF2-40B4-BE49-F238E27FC236}">
                <a16:creationId xmlns:a16="http://schemas.microsoft.com/office/drawing/2014/main" id="{A7404C94-3420-1A12-A3C3-09FDEA7F6403}"/>
              </a:ext>
            </a:extLst>
          </p:cNvPr>
          <p:cNvPicPr>
            <a:picLocks noChangeAspect="1"/>
          </p:cNvPicPr>
          <p:nvPr/>
        </p:nvPicPr>
        <p:blipFill>
          <a:blip r:embed="rId3"/>
          <a:srcRect b="5394"/>
          <a:stretch/>
        </p:blipFill>
        <p:spPr>
          <a:xfrm>
            <a:off x="729343" y="173491"/>
            <a:ext cx="10515600" cy="5595938"/>
          </a:xfrm>
          <a:prstGeom prst="rect">
            <a:avLst/>
          </a:prstGeom>
        </p:spPr>
      </p:pic>
    </p:spTree>
    <p:extLst>
      <p:ext uri="{BB962C8B-B14F-4D97-AF65-F5344CB8AC3E}">
        <p14:creationId xmlns:p14="http://schemas.microsoft.com/office/powerpoint/2010/main" val="2391699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C7ADB0-40B1-8488-10AF-AF1203167D98}"/>
              </a:ext>
            </a:extLst>
          </p:cNvPr>
          <p:cNvPicPr>
            <a:picLocks noChangeAspect="1"/>
          </p:cNvPicPr>
          <p:nvPr/>
        </p:nvPicPr>
        <p:blipFill>
          <a:blip r:embed="rId2"/>
          <a:stretch>
            <a:fillRect/>
          </a:stretch>
        </p:blipFill>
        <p:spPr>
          <a:xfrm>
            <a:off x="820335" y="96342"/>
            <a:ext cx="10551323" cy="5594281"/>
          </a:xfrm>
          <a:prstGeom prst="rect">
            <a:avLst/>
          </a:prstGeom>
        </p:spPr>
      </p:pic>
      <p:sp>
        <p:nvSpPr>
          <p:cNvPr id="4" name="TextBox 3">
            <a:extLst>
              <a:ext uri="{FF2B5EF4-FFF2-40B4-BE49-F238E27FC236}">
                <a16:creationId xmlns:a16="http://schemas.microsoft.com/office/drawing/2014/main" id="{740B2DEB-D635-6DBB-A503-71FC8C7996DC}"/>
              </a:ext>
            </a:extLst>
          </p:cNvPr>
          <p:cNvSpPr txBox="1"/>
          <p:nvPr/>
        </p:nvSpPr>
        <p:spPr>
          <a:xfrm>
            <a:off x="235515" y="5657671"/>
            <a:ext cx="11720961" cy="1200329"/>
          </a:xfrm>
          <a:prstGeom prst="rect">
            <a:avLst/>
          </a:prstGeom>
          <a:noFill/>
        </p:spPr>
        <p:txBody>
          <a:bodyPr wrap="square">
            <a:spAutoFit/>
          </a:bodyPr>
          <a:lstStyle/>
          <a:p>
            <a:r>
              <a:rPr lang="en-US" dirty="0">
                <a:solidFill>
                  <a:schemeClr val="tx2">
                    <a:lumMod val="75000"/>
                    <a:lumOff val="25000"/>
                  </a:schemeClr>
                </a:solidFill>
              </a:rPr>
              <a:t>When selecting, a window with all the information for this feature will be displayed on the right. With the aim to identify potential corrections a point with LAT = 0 (equator)  was included for this exercise. In this case two grids were assigned for this location. For convention, you should choose the one that corresponds to North location (6100050) and remove the another one.</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3606962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1EB3B-8AE9-C42B-355C-333D372016F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D58BE2C-1EA9-EAAF-36BC-6A494EBA583F}"/>
              </a:ext>
            </a:extLst>
          </p:cNvPr>
          <p:cNvSpPr txBox="1"/>
          <p:nvPr/>
        </p:nvSpPr>
        <p:spPr>
          <a:xfrm>
            <a:off x="450365" y="667274"/>
            <a:ext cx="11298611" cy="4770537"/>
          </a:xfrm>
          <a:prstGeom prst="rect">
            <a:avLst/>
          </a:prstGeom>
          <a:noFill/>
        </p:spPr>
        <p:txBody>
          <a:bodyPr wrap="square" lIns="91440" tIns="45720" rIns="91440" bIns="45720" anchor="t">
            <a:spAutoFit/>
          </a:bodyPr>
          <a:lstStyle/>
          <a:p>
            <a:endParaRPr lang="en-US" sz="2400" dirty="0">
              <a:solidFill>
                <a:schemeClr val="tx2">
                  <a:lumMod val="75000"/>
                  <a:lumOff val="25000"/>
                </a:schemeClr>
              </a:solidFill>
            </a:endParaRPr>
          </a:p>
          <a:p>
            <a:r>
              <a:rPr lang="en-US" sz="4000" dirty="0">
                <a:solidFill>
                  <a:schemeClr val="tx2">
                    <a:lumMod val="75000"/>
                    <a:lumOff val="25000"/>
                  </a:schemeClr>
                </a:solidFill>
                <a:latin typeface="+mj-lt"/>
              </a:rPr>
              <a:t>MATERIALS</a:t>
            </a:r>
          </a:p>
          <a:p>
            <a:endParaRPr lang="en-US" sz="2400" dirty="0">
              <a:solidFill>
                <a:schemeClr val="tx2">
                  <a:lumMod val="75000"/>
                  <a:lumOff val="25000"/>
                </a:schemeClr>
              </a:solidFill>
            </a:endParaRPr>
          </a:p>
          <a:p>
            <a:pPr marL="342900" indent="-342900">
              <a:buFont typeface="Arial" panose="020B0604020202020204" pitchFamily="34" charset="0"/>
              <a:buChar char="•"/>
            </a:pPr>
            <a:r>
              <a:rPr lang="en-US" sz="2400" dirty="0" err="1">
                <a:solidFill>
                  <a:schemeClr val="tx2">
                    <a:lumMod val="75000"/>
                    <a:lumOff val="25000"/>
                  </a:schemeClr>
                </a:solidFill>
              </a:rPr>
              <a:t>Qgis</a:t>
            </a:r>
            <a:r>
              <a:rPr lang="en-US" sz="2400" dirty="0">
                <a:solidFill>
                  <a:schemeClr val="tx2">
                    <a:lumMod val="75000"/>
                    <a:lumOff val="25000"/>
                  </a:schemeClr>
                </a:solidFill>
              </a:rPr>
              <a:t> software</a:t>
            </a:r>
          </a:p>
          <a:p>
            <a:pPr marL="342900" indent="-342900">
              <a:buFont typeface="Arial" panose="020B0604020202020204" pitchFamily="34" charset="0"/>
              <a:buChar char="•"/>
            </a:pPr>
            <a:endParaRPr lang="en-US" sz="2400" dirty="0">
              <a:solidFill>
                <a:schemeClr val="tx2">
                  <a:lumMod val="75000"/>
                  <a:lumOff val="25000"/>
                </a:schemeClr>
              </a:solidFill>
            </a:endParaRPr>
          </a:p>
          <a:p>
            <a:pPr marL="342900" indent="-342900">
              <a:buFont typeface="Arial" panose="020B0604020202020204" pitchFamily="34" charset="0"/>
              <a:buChar char="•"/>
            </a:pPr>
            <a:r>
              <a:rPr lang="en-US" sz="2400" dirty="0">
                <a:solidFill>
                  <a:schemeClr val="tx2">
                    <a:lumMod val="75000"/>
                    <a:lumOff val="25000"/>
                  </a:schemeClr>
                </a:solidFill>
              </a:rPr>
              <a:t>Grid shapefiles from the IOTC data catalogue &amp; Share point folder</a:t>
            </a:r>
          </a:p>
          <a:p>
            <a:r>
              <a:rPr lang="en-US" sz="2400" dirty="0">
                <a:solidFill>
                  <a:schemeClr val="tx2">
                    <a:lumMod val="75000"/>
                    <a:lumOff val="25000"/>
                  </a:schemeClr>
                </a:solidFill>
              </a:rPr>
              <a:t>      IOTC Data Reference Catalogue v1.0 – Administrative and Geospatial Domains</a:t>
            </a:r>
          </a:p>
          <a:p>
            <a:r>
              <a:rPr lang="en-US" sz="2400" dirty="0">
                <a:solidFill>
                  <a:schemeClr val="tx2">
                    <a:lumMod val="75000"/>
                    <a:lumOff val="25000"/>
                  </a:schemeClr>
                </a:solidFill>
              </a:rPr>
              <a:t>	Indian Ocean Regular Grids</a:t>
            </a:r>
          </a:p>
          <a:p>
            <a:r>
              <a:rPr lang="en-US" sz="2400" dirty="0">
                <a:solidFill>
                  <a:schemeClr val="tx2">
                    <a:lumMod val="75000"/>
                    <a:lumOff val="25000"/>
                  </a:schemeClr>
                </a:solidFill>
              </a:rPr>
              <a:t>	      </a:t>
            </a:r>
            <a:r>
              <a:rPr lang="en-US" sz="2400" dirty="0">
                <a:solidFill>
                  <a:schemeClr val="tx2">
                    <a:lumMod val="75000"/>
                    <a:lumOff val="25000"/>
                  </a:schemeClr>
                </a:solidFill>
                <a:hlinkClick r:id="rId2"/>
              </a:rPr>
              <a:t>5°x5° Grid</a:t>
            </a:r>
            <a:endParaRPr lang="en-US" sz="2400" dirty="0">
              <a:solidFill>
                <a:schemeClr val="tx2">
                  <a:lumMod val="75000"/>
                  <a:lumOff val="25000"/>
                </a:schemeClr>
              </a:solidFill>
            </a:endParaRPr>
          </a:p>
          <a:p>
            <a:r>
              <a:rPr lang="en-US" sz="2400" dirty="0">
                <a:solidFill>
                  <a:schemeClr val="tx2">
                    <a:lumMod val="75000"/>
                    <a:lumOff val="25000"/>
                  </a:schemeClr>
                </a:solidFill>
              </a:rPr>
              <a:t> </a:t>
            </a:r>
          </a:p>
          <a:p>
            <a:pPr marL="342900" indent="-342900">
              <a:buFont typeface="Arial" panose="020B0604020202020204" pitchFamily="34" charset="0"/>
              <a:buChar char="•"/>
            </a:pPr>
            <a:r>
              <a:rPr lang="en-US" sz="2400" dirty="0">
                <a:solidFill>
                  <a:schemeClr val="tx2">
                    <a:lumMod val="75000"/>
                    <a:lumOff val="25000"/>
                  </a:schemeClr>
                </a:solidFill>
              </a:rPr>
              <a:t>Un continents shapefile ( provided in Share point folder)</a:t>
            </a:r>
          </a:p>
          <a:p>
            <a:pPr marL="342900" indent="-342900">
              <a:buFont typeface="Arial" panose="020B0604020202020204" pitchFamily="34" charset="0"/>
              <a:buChar char="•"/>
            </a:pPr>
            <a:r>
              <a:rPr lang="en-US" sz="2400" dirty="0">
                <a:solidFill>
                  <a:schemeClr val="tx2">
                    <a:lumMod val="75000"/>
                    <a:lumOff val="25000"/>
                  </a:schemeClr>
                </a:solidFill>
              </a:rPr>
              <a:t>Simulated logbook data csv file (provided in Share point folder)</a:t>
            </a:r>
          </a:p>
        </p:txBody>
      </p:sp>
    </p:spTree>
    <p:extLst>
      <p:ext uri="{BB962C8B-B14F-4D97-AF65-F5344CB8AC3E}">
        <p14:creationId xmlns:p14="http://schemas.microsoft.com/office/powerpoint/2010/main" val="32402188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3EAA4-028B-0212-B342-60D65F71519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0E63E81-0DEC-D88E-622E-CEFCE2A2E2B1}"/>
              </a:ext>
            </a:extLst>
          </p:cNvPr>
          <p:cNvSpPr txBox="1"/>
          <p:nvPr/>
        </p:nvSpPr>
        <p:spPr>
          <a:xfrm>
            <a:off x="1020726" y="3051544"/>
            <a:ext cx="7399783" cy="1015663"/>
          </a:xfrm>
          <a:prstGeom prst="rect">
            <a:avLst/>
          </a:prstGeom>
          <a:noFill/>
        </p:spPr>
        <p:txBody>
          <a:bodyPr wrap="none" rtlCol="0">
            <a:spAutoFit/>
          </a:bodyPr>
          <a:lstStyle/>
          <a:p>
            <a:r>
              <a:rPr lang="en-US" sz="6000" dirty="0">
                <a:solidFill>
                  <a:schemeClr val="accent4">
                    <a:lumMod val="50000"/>
                  </a:schemeClr>
                </a:solidFill>
                <a:latin typeface="+mj-lt"/>
              </a:rPr>
              <a:t>STEP 4 | EXPORT DATA </a:t>
            </a:r>
          </a:p>
        </p:txBody>
      </p:sp>
    </p:spTree>
    <p:extLst>
      <p:ext uri="{BB962C8B-B14F-4D97-AF65-F5344CB8AC3E}">
        <p14:creationId xmlns:p14="http://schemas.microsoft.com/office/powerpoint/2010/main" val="1437738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450173-BF26-989C-68B9-A58B7B48D56A}"/>
              </a:ext>
            </a:extLst>
          </p:cNvPr>
          <p:cNvPicPr>
            <a:picLocks noChangeAspect="1"/>
          </p:cNvPicPr>
          <p:nvPr/>
        </p:nvPicPr>
        <p:blipFill>
          <a:blip r:embed="rId3"/>
          <a:srcRect b="5873"/>
          <a:stretch/>
        </p:blipFill>
        <p:spPr>
          <a:xfrm>
            <a:off x="609600" y="304799"/>
            <a:ext cx="11040648" cy="5845629"/>
          </a:xfrm>
          <a:prstGeom prst="rect">
            <a:avLst/>
          </a:prstGeom>
        </p:spPr>
      </p:pic>
      <p:sp>
        <p:nvSpPr>
          <p:cNvPr id="2" name="TextBox 1">
            <a:extLst>
              <a:ext uri="{FF2B5EF4-FFF2-40B4-BE49-F238E27FC236}">
                <a16:creationId xmlns:a16="http://schemas.microsoft.com/office/drawing/2014/main" id="{AE7EA4A8-33B2-4688-0A11-DFD7157268E6}"/>
              </a:ext>
            </a:extLst>
          </p:cNvPr>
          <p:cNvSpPr txBox="1"/>
          <p:nvPr/>
        </p:nvSpPr>
        <p:spPr>
          <a:xfrm>
            <a:off x="269443" y="6368535"/>
            <a:ext cx="11720961" cy="369332"/>
          </a:xfrm>
          <a:prstGeom prst="rect">
            <a:avLst/>
          </a:prstGeom>
          <a:noFill/>
        </p:spPr>
        <p:txBody>
          <a:bodyPr wrap="square">
            <a:spAutoFit/>
          </a:bodyPr>
          <a:lstStyle/>
          <a:p>
            <a:r>
              <a:rPr lang="en-US" dirty="0">
                <a:solidFill>
                  <a:schemeClr val="tx2">
                    <a:lumMod val="75000"/>
                    <a:lumOff val="25000"/>
                  </a:schemeClr>
                </a:solidFill>
              </a:rPr>
              <a:t>After clean the data, you can export it selecting </a:t>
            </a:r>
            <a:r>
              <a:rPr lang="en-US" i="1" dirty="0">
                <a:solidFill>
                  <a:schemeClr val="tx2">
                    <a:lumMod val="75000"/>
                    <a:lumOff val="25000"/>
                  </a:schemeClr>
                </a:solidFill>
              </a:rPr>
              <a:t>Export/Save Feature As</a:t>
            </a:r>
            <a:r>
              <a:rPr lang="en-US" dirty="0">
                <a:solidFill>
                  <a:schemeClr val="tx2">
                    <a:lumMod val="75000"/>
                    <a:lumOff val="25000"/>
                  </a:schemeClr>
                </a:solidFill>
              </a:rPr>
              <a:t>, from the right click menu.</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3313425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338047-77E2-5405-2C47-3D18A8F3AAA9}"/>
              </a:ext>
            </a:extLst>
          </p:cNvPr>
          <p:cNvPicPr>
            <a:picLocks noChangeAspect="1"/>
          </p:cNvPicPr>
          <p:nvPr/>
        </p:nvPicPr>
        <p:blipFill>
          <a:blip r:embed="rId3"/>
          <a:srcRect l="1462" t="852"/>
          <a:stretch/>
        </p:blipFill>
        <p:spPr>
          <a:xfrm>
            <a:off x="508591" y="94201"/>
            <a:ext cx="5052237" cy="5840469"/>
          </a:xfrm>
          <a:prstGeom prst="rect">
            <a:avLst/>
          </a:prstGeom>
        </p:spPr>
      </p:pic>
      <p:pic>
        <p:nvPicPr>
          <p:cNvPr id="7" name="Picture 6">
            <a:extLst>
              <a:ext uri="{FF2B5EF4-FFF2-40B4-BE49-F238E27FC236}">
                <a16:creationId xmlns:a16="http://schemas.microsoft.com/office/drawing/2014/main" id="{3B1F8297-C436-9CF4-A2D9-8B59FF90EC12}"/>
              </a:ext>
            </a:extLst>
          </p:cNvPr>
          <p:cNvPicPr>
            <a:picLocks noChangeAspect="1"/>
          </p:cNvPicPr>
          <p:nvPr/>
        </p:nvPicPr>
        <p:blipFill>
          <a:blip r:embed="rId4"/>
          <a:srcRect l="34375" t="15904" r="35652" b="21284"/>
          <a:stretch/>
        </p:blipFill>
        <p:spPr>
          <a:xfrm>
            <a:off x="6223789" y="0"/>
            <a:ext cx="4954845" cy="5840469"/>
          </a:xfrm>
          <a:prstGeom prst="rect">
            <a:avLst/>
          </a:prstGeom>
        </p:spPr>
      </p:pic>
      <p:sp>
        <p:nvSpPr>
          <p:cNvPr id="2" name="TextBox 1">
            <a:extLst>
              <a:ext uri="{FF2B5EF4-FFF2-40B4-BE49-F238E27FC236}">
                <a16:creationId xmlns:a16="http://schemas.microsoft.com/office/drawing/2014/main" id="{0331DE23-C8BA-CA4E-8434-F3B857BE1A42}"/>
              </a:ext>
            </a:extLst>
          </p:cNvPr>
          <p:cNvSpPr txBox="1"/>
          <p:nvPr/>
        </p:nvSpPr>
        <p:spPr>
          <a:xfrm>
            <a:off x="120634" y="5934670"/>
            <a:ext cx="11720961" cy="923330"/>
          </a:xfrm>
          <a:prstGeom prst="rect">
            <a:avLst/>
          </a:prstGeom>
          <a:noFill/>
        </p:spPr>
        <p:txBody>
          <a:bodyPr wrap="square">
            <a:spAutoFit/>
          </a:bodyPr>
          <a:lstStyle/>
          <a:p>
            <a:r>
              <a:rPr lang="en-US" sz="1800" dirty="0">
                <a:solidFill>
                  <a:schemeClr val="tx2">
                    <a:lumMod val="75000"/>
                    <a:lumOff val="25000"/>
                  </a:schemeClr>
                </a:solidFill>
              </a:rPr>
              <a:t>With the Save menu you can </a:t>
            </a:r>
            <a:r>
              <a:rPr lang="en-US" dirty="0">
                <a:solidFill>
                  <a:schemeClr val="tx2">
                    <a:lumMod val="75000"/>
                    <a:lumOff val="25000"/>
                  </a:schemeClr>
                </a:solidFill>
              </a:rPr>
              <a:t>chose the format to export. You can select excel file to continue working on your data submission but </a:t>
            </a:r>
            <a:r>
              <a:rPr lang="en-US" u="sng" dirty="0">
                <a:solidFill>
                  <a:schemeClr val="tx2">
                    <a:lumMod val="75000"/>
                    <a:lumOff val="25000"/>
                  </a:schemeClr>
                </a:solidFill>
              </a:rPr>
              <a:t>note that the join layer is a temporal file</a:t>
            </a:r>
            <a:r>
              <a:rPr lang="en-US" dirty="0">
                <a:solidFill>
                  <a:schemeClr val="tx2">
                    <a:lumMod val="75000"/>
                    <a:lumOff val="25000"/>
                  </a:schemeClr>
                </a:solidFill>
              </a:rPr>
              <a:t>. If you want to keep it save as a ESRI shapefile in your project and then export in the desire format</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1944562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E67070-13A1-0DB2-3D18-8020F8661D35}"/>
              </a:ext>
            </a:extLst>
          </p:cNvPr>
          <p:cNvPicPr>
            <a:picLocks noChangeAspect="1"/>
          </p:cNvPicPr>
          <p:nvPr/>
        </p:nvPicPr>
        <p:blipFill>
          <a:blip r:embed="rId3"/>
          <a:srcRect b="5238"/>
          <a:stretch/>
        </p:blipFill>
        <p:spPr>
          <a:xfrm>
            <a:off x="806302" y="317316"/>
            <a:ext cx="10579395" cy="5639195"/>
          </a:xfrm>
          <a:prstGeom prst="rect">
            <a:avLst/>
          </a:prstGeom>
        </p:spPr>
      </p:pic>
      <p:sp>
        <p:nvSpPr>
          <p:cNvPr id="5" name="TextBox 4">
            <a:extLst>
              <a:ext uri="{FF2B5EF4-FFF2-40B4-BE49-F238E27FC236}">
                <a16:creationId xmlns:a16="http://schemas.microsoft.com/office/drawing/2014/main" id="{12769723-847B-EC4C-1E1E-CF2ACDEA95C7}"/>
              </a:ext>
            </a:extLst>
          </p:cNvPr>
          <p:cNvSpPr txBox="1"/>
          <p:nvPr/>
        </p:nvSpPr>
        <p:spPr>
          <a:xfrm>
            <a:off x="235518" y="6171352"/>
            <a:ext cx="11720961" cy="369332"/>
          </a:xfrm>
          <a:prstGeom prst="rect">
            <a:avLst/>
          </a:prstGeom>
          <a:noFill/>
        </p:spPr>
        <p:txBody>
          <a:bodyPr wrap="square">
            <a:spAutoFit/>
          </a:bodyPr>
          <a:lstStyle/>
          <a:p>
            <a:r>
              <a:rPr lang="en-US" dirty="0">
                <a:solidFill>
                  <a:schemeClr val="tx2">
                    <a:lumMod val="75000"/>
                    <a:lumOff val="25000"/>
                  </a:schemeClr>
                </a:solidFill>
              </a:rPr>
              <a:t>T</a:t>
            </a:r>
            <a:r>
              <a:rPr lang="en-US" sz="1800" dirty="0">
                <a:solidFill>
                  <a:schemeClr val="tx2">
                    <a:lumMod val="75000"/>
                    <a:lumOff val="25000"/>
                  </a:schemeClr>
                </a:solidFill>
              </a:rPr>
              <a:t>he </a:t>
            </a:r>
            <a:r>
              <a:rPr lang="en-US" dirty="0">
                <a:solidFill>
                  <a:schemeClr val="tx2">
                    <a:lumMod val="75000"/>
                    <a:lumOff val="25000"/>
                  </a:schemeClr>
                </a:solidFill>
              </a:rPr>
              <a:t>output file contains the original position and the associated grid. </a:t>
            </a:r>
            <a:endParaRPr lang="en-US" sz="1800" dirty="0">
              <a:solidFill>
                <a:schemeClr val="tx2">
                  <a:lumMod val="75000"/>
                  <a:lumOff val="25000"/>
                </a:schemeClr>
              </a:solidFill>
            </a:endParaRPr>
          </a:p>
        </p:txBody>
      </p:sp>
    </p:spTree>
    <p:extLst>
      <p:ext uri="{BB962C8B-B14F-4D97-AF65-F5344CB8AC3E}">
        <p14:creationId xmlns:p14="http://schemas.microsoft.com/office/powerpoint/2010/main" val="648206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3A46C-A5ED-012D-814D-BC40D9210721}"/>
            </a:ext>
          </a:extLst>
        </p:cNvPr>
        <p:cNvGrpSpPr/>
        <p:nvPr/>
      </p:nvGrpSpPr>
      <p:grpSpPr>
        <a:xfrm>
          <a:off x="0" y="0"/>
          <a:ext cx="0" cy="0"/>
          <a:chOff x="0" y="0"/>
          <a:chExt cx="0" cy="0"/>
        </a:xfrm>
      </p:grpSpPr>
      <p:sp>
        <p:nvSpPr>
          <p:cNvPr id="3" name="Subtitle 2"/>
          <p:cNvSpPr txBox="1">
            <a:spLocks/>
          </p:cNvSpPr>
          <p:nvPr/>
        </p:nvSpPr>
        <p:spPr>
          <a:xfrm>
            <a:off x="2193851" y="4063069"/>
            <a:ext cx="9144000" cy="47973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dirty="0">
                <a:solidFill>
                  <a:schemeClr val="accent4">
                    <a:lumMod val="50000"/>
                  </a:schemeClr>
                </a:solidFill>
                <a:hlinkClick r:id="rId2">
                  <a:extLst>
                    <a:ext uri="{A12FA001-AC4F-418D-AE19-62706E023703}">
                      <ahyp:hlinkClr xmlns:ahyp="http://schemas.microsoft.com/office/drawing/2018/hyperlinkcolor" val="tx"/>
                    </a:ext>
                  </a:extLst>
                </a:hlinkClick>
              </a:rPr>
              <a:t>IOTC-Statistics@fao.org</a:t>
            </a:r>
            <a:endParaRPr lang="en-US" dirty="0">
              <a:solidFill>
                <a:schemeClr val="accent4">
                  <a:lumMod val="50000"/>
                </a:schemeClr>
              </a:solidFill>
            </a:endParaRPr>
          </a:p>
        </p:txBody>
      </p:sp>
      <p:sp>
        <p:nvSpPr>
          <p:cNvPr id="4" name="TextBox 3">
            <a:extLst>
              <a:ext uri="{FF2B5EF4-FFF2-40B4-BE49-F238E27FC236}">
                <a16:creationId xmlns:a16="http://schemas.microsoft.com/office/drawing/2014/main" id="{5D27B4EC-7E22-2B03-76B3-6D93FCEE0B8E}"/>
              </a:ext>
            </a:extLst>
          </p:cNvPr>
          <p:cNvSpPr txBox="1"/>
          <p:nvPr/>
        </p:nvSpPr>
        <p:spPr>
          <a:xfrm>
            <a:off x="1881962" y="1594884"/>
            <a:ext cx="6000169" cy="1446550"/>
          </a:xfrm>
          <a:prstGeom prst="rect">
            <a:avLst/>
          </a:prstGeom>
          <a:noFill/>
        </p:spPr>
        <p:txBody>
          <a:bodyPr wrap="none" rtlCol="0">
            <a:spAutoFit/>
          </a:bodyPr>
          <a:lstStyle/>
          <a:p>
            <a:r>
              <a:rPr lang="en-US" sz="8800" dirty="0">
                <a:solidFill>
                  <a:schemeClr val="accent4">
                    <a:lumMod val="50000"/>
                  </a:schemeClr>
                </a:solidFill>
              </a:rPr>
              <a:t>Questions ?</a:t>
            </a:r>
          </a:p>
        </p:txBody>
      </p:sp>
    </p:spTree>
    <p:extLst>
      <p:ext uri="{BB962C8B-B14F-4D97-AF65-F5344CB8AC3E}">
        <p14:creationId xmlns:p14="http://schemas.microsoft.com/office/powerpoint/2010/main" val="1840624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26154DED-0251-9C96-F15F-F320D7FFEE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0936" y="1502410"/>
            <a:ext cx="4703064" cy="4591086"/>
          </a:xfrm>
          <a:prstGeom prst="rect">
            <a:avLst/>
          </a:prstGeom>
        </p:spPr>
      </p:pic>
      <p:sp>
        <p:nvSpPr>
          <p:cNvPr id="12"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C316087-90A3-40B0-9AF8-2EA40B29A5C0}"/>
              </a:ext>
            </a:extLst>
          </p:cNvPr>
          <p:cNvSpPr txBox="1"/>
          <p:nvPr/>
        </p:nvSpPr>
        <p:spPr>
          <a:xfrm>
            <a:off x="6739127" y="2664886"/>
            <a:ext cx="5211867" cy="3550789"/>
          </a:xfrm>
          <a:prstGeom prst="rect">
            <a:avLst/>
          </a:prstGeom>
        </p:spPr>
        <p:txBody>
          <a:bodyPr vert="horz" lIns="91440" tIns="45720" rIns="91440" bIns="45720" rtlCol="0" anchor="t">
            <a:noAutofit/>
          </a:bodyPr>
          <a:lstStyle/>
          <a:p>
            <a:pPr indent="-228600">
              <a:lnSpc>
                <a:spcPct val="90000"/>
              </a:lnSpc>
              <a:spcAft>
                <a:spcPts val="600"/>
              </a:spcAft>
              <a:buFont typeface="Arial" panose="020B0604020202020204" pitchFamily="34" charset="0"/>
              <a:buChar char="•"/>
            </a:pPr>
            <a:r>
              <a:rPr lang="en-US" sz="2400" dirty="0">
                <a:solidFill>
                  <a:schemeClr val="tx2">
                    <a:lumMod val="75000"/>
                    <a:lumOff val="25000"/>
                  </a:schemeClr>
                </a:solidFill>
              </a:rPr>
              <a:t>QGIS is a free and open-source geographic information system (GIS) software, allowing users to analyze and edit spatial information, in addition to composing and exporting graphical maps.</a:t>
            </a:r>
          </a:p>
          <a:p>
            <a:pPr indent="-228600">
              <a:lnSpc>
                <a:spcPct val="90000"/>
              </a:lnSpc>
              <a:spcAft>
                <a:spcPts val="600"/>
              </a:spcAft>
              <a:buFont typeface="Arial" panose="020B0604020202020204" pitchFamily="34" charset="0"/>
              <a:buChar char="•"/>
            </a:pPr>
            <a:endParaRPr lang="en-US" sz="2400" dirty="0">
              <a:solidFill>
                <a:schemeClr val="tx2">
                  <a:lumMod val="75000"/>
                  <a:lumOff val="25000"/>
                </a:schemeClr>
              </a:solidFill>
            </a:endParaRPr>
          </a:p>
          <a:p>
            <a:pPr indent="-228600">
              <a:lnSpc>
                <a:spcPct val="90000"/>
              </a:lnSpc>
              <a:spcAft>
                <a:spcPts val="600"/>
              </a:spcAft>
              <a:buFont typeface="Arial" panose="020B0604020202020204" pitchFamily="34" charset="0"/>
              <a:buChar char="•"/>
            </a:pPr>
            <a:r>
              <a:rPr lang="en-US" sz="2400" dirty="0">
                <a:solidFill>
                  <a:schemeClr val="tx2">
                    <a:lumMod val="75000"/>
                    <a:lumOff val="25000"/>
                  </a:schemeClr>
                </a:solidFill>
              </a:rPr>
              <a:t>Download </a:t>
            </a:r>
            <a:r>
              <a:rPr lang="en-US" sz="2400" dirty="0" err="1">
                <a:solidFill>
                  <a:schemeClr val="tx2">
                    <a:lumMod val="75000"/>
                    <a:lumOff val="25000"/>
                  </a:schemeClr>
                </a:solidFill>
              </a:rPr>
              <a:t>Qgis</a:t>
            </a:r>
            <a:r>
              <a:rPr lang="en-US" sz="2400" dirty="0">
                <a:solidFill>
                  <a:schemeClr val="tx2">
                    <a:lumMod val="75000"/>
                    <a:lumOff val="25000"/>
                  </a:schemeClr>
                </a:solidFill>
              </a:rPr>
              <a:t> at </a:t>
            </a:r>
            <a:r>
              <a:rPr lang="en-US" sz="2400" dirty="0">
                <a:solidFill>
                  <a:schemeClr val="tx2">
                    <a:lumMod val="75000"/>
                    <a:lumOff val="25000"/>
                  </a:schemeClr>
                </a:solidFill>
                <a:hlinkClick r:id="rId4">
                  <a:extLst>
                    <a:ext uri="{A12FA001-AC4F-418D-AE19-62706E023703}">
                      <ahyp:hlinkClr xmlns:ahyp="http://schemas.microsoft.com/office/drawing/2018/hyperlinkcolor" val="tx"/>
                    </a:ext>
                  </a:extLst>
                </a:hlinkClick>
              </a:rPr>
              <a:t>https://qgis.org/</a:t>
            </a:r>
            <a:r>
              <a:rPr lang="en-US" sz="2400" dirty="0">
                <a:solidFill>
                  <a:schemeClr val="tx2">
                    <a:lumMod val="75000"/>
                    <a:lumOff val="25000"/>
                  </a:schemeClr>
                </a:solidFill>
              </a:rPr>
              <a:t>  and follow installation instructions</a:t>
            </a:r>
          </a:p>
          <a:p>
            <a:pPr indent="-228600">
              <a:lnSpc>
                <a:spcPct val="90000"/>
              </a:lnSpc>
              <a:spcAft>
                <a:spcPts val="600"/>
              </a:spcAft>
              <a:buFont typeface="Arial" panose="020B0604020202020204" pitchFamily="34" charset="0"/>
              <a:buChar char="•"/>
            </a:pPr>
            <a:endParaRPr lang="en-US" sz="2400" dirty="0">
              <a:solidFill>
                <a:schemeClr val="tx2">
                  <a:lumMod val="75000"/>
                  <a:lumOff val="25000"/>
                </a:schemeClr>
              </a:solidFill>
            </a:endParaRPr>
          </a:p>
        </p:txBody>
      </p:sp>
    </p:spTree>
    <p:extLst>
      <p:ext uri="{BB962C8B-B14F-4D97-AF65-F5344CB8AC3E}">
        <p14:creationId xmlns:p14="http://schemas.microsoft.com/office/powerpoint/2010/main" val="3618783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1A3CCB-83FE-87C6-50DB-A20CE6EE2D5F}"/>
              </a:ext>
            </a:extLst>
          </p:cNvPr>
          <p:cNvPicPr>
            <a:picLocks noChangeAspect="1"/>
          </p:cNvPicPr>
          <p:nvPr/>
        </p:nvPicPr>
        <p:blipFill>
          <a:blip r:embed="rId2"/>
          <a:srcRect b="6179"/>
          <a:stretch/>
        </p:blipFill>
        <p:spPr>
          <a:xfrm>
            <a:off x="827315" y="615723"/>
            <a:ext cx="10961914" cy="5785078"/>
          </a:xfrm>
          <a:prstGeom prst="rect">
            <a:avLst/>
          </a:prstGeom>
        </p:spPr>
      </p:pic>
      <p:sp>
        <p:nvSpPr>
          <p:cNvPr id="4" name="TextBox 3">
            <a:extLst>
              <a:ext uri="{FF2B5EF4-FFF2-40B4-BE49-F238E27FC236}">
                <a16:creationId xmlns:a16="http://schemas.microsoft.com/office/drawing/2014/main" id="{26596D56-068B-3D11-2AA3-06DF9612B0B6}"/>
              </a:ext>
            </a:extLst>
          </p:cNvPr>
          <p:cNvSpPr txBox="1"/>
          <p:nvPr/>
        </p:nvSpPr>
        <p:spPr>
          <a:xfrm>
            <a:off x="3673092" y="4191179"/>
            <a:ext cx="7691593" cy="461665"/>
          </a:xfrm>
          <a:prstGeom prst="rect">
            <a:avLst/>
          </a:prstGeom>
          <a:noFill/>
        </p:spPr>
        <p:txBody>
          <a:bodyPr wrap="none" rtlCol="0">
            <a:spAutoFit/>
          </a:bodyPr>
          <a:lstStyle/>
          <a:p>
            <a:r>
              <a:rPr lang="en-US" sz="2400" dirty="0">
                <a:solidFill>
                  <a:schemeClr val="tx2">
                    <a:lumMod val="75000"/>
                    <a:lumOff val="25000"/>
                  </a:schemeClr>
                </a:solidFill>
              </a:rPr>
              <a:t>Once installed, open the program and start a new project</a:t>
            </a:r>
          </a:p>
        </p:txBody>
      </p:sp>
      <p:sp>
        <p:nvSpPr>
          <p:cNvPr id="5" name="Arrow: Up 4">
            <a:extLst>
              <a:ext uri="{FF2B5EF4-FFF2-40B4-BE49-F238E27FC236}">
                <a16:creationId xmlns:a16="http://schemas.microsoft.com/office/drawing/2014/main" id="{48C797CC-E3CF-8935-5D8B-5CFB6D771B6D}"/>
              </a:ext>
            </a:extLst>
          </p:cNvPr>
          <p:cNvSpPr/>
          <p:nvPr/>
        </p:nvSpPr>
        <p:spPr>
          <a:xfrm>
            <a:off x="9983972" y="2785730"/>
            <a:ext cx="701749" cy="97819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4627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CCAD48-D357-3018-410D-55119C654114}"/>
              </a:ext>
            </a:extLst>
          </p:cNvPr>
          <p:cNvSpPr txBox="1"/>
          <p:nvPr/>
        </p:nvSpPr>
        <p:spPr>
          <a:xfrm>
            <a:off x="1020726" y="3051544"/>
            <a:ext cx="6613414" cy="1015663"/>
          </a:xfrm>
          <a:prstGeom prst="rect">
            <a:avLst/>
          </a:prstGeom>
          <a:noFill/>
        </p:spPr>
        <p:txBody>
          <a:bodyPr wrap="none" rtlCol="0">
            <a:spAutoFit/>
          </a:bodyPr>
          <a:lstStyle/>
          <a:p>
            <a:r>
              <a:rPr lang="en-US" sz="6000" dirty="0">
                <a:solidFill>
                  <a:schemeClr val="accent4">
                    <a:lumMod val="50000"/>
                  </a:schemeClr>
                </a:solidFill>
                <a:latin typeface="+mj-lt"/>
              </a:rPr>
              <a:t>STEP 1 | LOAD DATA </a:t>
            </a:r>
          </a:p>
        </p:txBody>
      </p:sp>
    </p:spTree>
    <p:extLst>
      <p:ext uri="{BB962C8B-B14F-4D97-AF65-F5344CB8AC3E}">
        <p14:creationId xmlns:p14="http://schemas.microsoft.com/office/powerpoint/2010/main" val="910683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7C59B-7C8E-5420-FF16-264C75F8C64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B966EEA-5378-B0E3-9E50-D875B9C89A93}"/>
              </a:ext>
            </a:extLst>
          </p:cNvPr>
          <p:cNvPicPr>
            <a:picLocks noChangeAspect="1"/>
          </p:cNvPicPr>
          <p:nvPr/>
        </p:nvPicPr>
        <p:blipFill>
          <a:blip r:embed="rId2"/>
          <a:srcRect r="63315" b="5492"/>
          <a:stretch/>
        </p:blipFill>
        <p:spPr>
          <a:xfrm>
            <a:off x="861237" y="301199"/>
            <a:ext cx="4316819" cy="6255602"/>
          </a:xfrm>
          <a:prstGeom prst="rect">
            <a:avLst/>
          </a:prstGeom>
        </p:spPr>
      </p:pic>
      <p:sp>
        <p:nvSpPr>
          <p:cNvPr id="7" name="TextBox 6">
            <a:extLst>
              <a:ext uri="{FF2B5EF4-FFF2-40B4-BE49-F238E27FC236}">
                <a16:creationId xmlns:a16="http://schemas.microsoft.com/office/drawing/2014/main" id="{452D16A7-91C6-D668-3E6F-8E37D098FAF1}"/>
              </a:ext>
            </a:extLst>
          </p:cNvPr>
          <p:cNvSpPr txBox="1"/>
          <p:nvPr/>
        </p:nvSpPr>
        <p:spPr>
          <a:xfrm>
            <a:off x="5637028" y="1107190"/>
            <a:ext cx="6097772" cy="2677656"/>
          </a:xfrm>
          <a:prstGeom prst="rect">
            <a:avLst/>
          </a:prstGeom>
          <a:noFill/>
        </p:spPr>
        <p:txBody>
          <a:bodyPr wrap="square">
            <a:spAutoFit/>
          </a:bodyPr>
          <a:lstStyle/>
          <a:p>
            <a:r>
              <a:rPr lang="en-US" sz="2400" dirty="0">
                <a:solidFill>
                  <a:schemeClr val="tx2">
                    <a:lumMod val="75000"/>
                    <a:lumOff val="25000"/>
                  </a:schemeClr>
                </a:solidFill>
              </a:rPr>
              <a:t>To  load a new layer,  you can do it from the main menu:</a:t>
            </a:r>
          </a:p>
          <a:p>
            <a:r>
              <a:rPr lang="en-US" sz="2400" dirty="0">
                <a:solidFill>
                  <a:schemeClr val="tx2">
                    <a:lumMod val="75000"/>
                    <a:lumOff val="25000"/>
                  </a:schemeClr>
                </a:solidFill>
              </a:rPr>
              <a:t>Layer/Data Source Manager</a:t>
            </a:r>
          </a:p>
          <a:p>
            <a:endParaRPr lang="en-US" sz="2400" dirty="0">
              <a:solidFill>
                <a:schemeClr val="tx2">
                  <a:lumMod val="75000"/>
                  <a:lumOff val="25000"/>
                </a:schemeClr>
              </a:solidFill>
            </a:endParaRPr>
          </a:p>
          <a:p>
            <a:endParaRPr lang="en-US" sz="2400" dirty="0">
              <a:solidFill>
                <a:schemeClr val="tx2">
                  <a:lumMod val="75000"/>
                  <a:lumOff val="25000"/>
                </a:schemeClr>
              </a:solidFill>
            </a:endParaRPr>
          </a:p>
          <a:p>
            <a:r>
              <a:rPr lang="en-US" sz="2400" dirty="0">
                <a:solidFill>
                  <a:schemeClr val="tx2">
                    <a:lumMod val="75000"/>
                    <a:lumOff val="25000"/>
                  </a:schemeClr>
                </a:solidFill>
              </a:rPr>
              <a:t>Or selecting the Data Source manager icon on the Toolbars menu</a:t>
            </a:r>
          </a:p>
        </p:txBody>
      </p:sp>
      <p:pic>
        <p:nvPicPr>
          <p:cNvPr id="9" name="Picture 8">
            <a:extLst>
              <a:ext uri="{FF2B5EF4-FFF2-40B4-BE49-F238E27FC236}">
                <a16:creationId xmlns:a16="http://schemas.microsoft.com/office/drawing/2014/main" id="{DCD5277F-236C-FA5C-5128-FAFE865B9A5E}"/>
              </a:ext>
            </a:extLst>
          </p:cNvPr>
          <p:cNvPicPr>
            <a:picLocks noChangeAspect="1"/>
          </p:cNvPicPr>
          <p:nvPr/>
        </p:nvPicPr>
        <p:blipFill>
          <a:blip r:embed="rId3"/>
          <a:srcRect l="29797" t="29216" r="22059" b="25545"/>
          <a:stretch/>
        </p:blipFill>
        <p:spPr>
          <a:xfrm>
            <a:off x="5777023" y="3784846"/>
            <a:ext cx="637953" cy="756237"/>
          </a:xfrm>
          <a:prstGeom prst="rect">
            <a:avLst/>
          </a:prstGeom>
        </p:spPr>
      </p:pic>
    </p:spTree>
    <p:extLst>
      <p:ext uri="{BB962C8B-B14F-4D97-AF65-F5344CB8AC3E}">
        <p14:creationId xmlns:p14="http://schemas.microsoft.com/office/powerpoint/2010/main" val="3486934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059BFE-036B-B754-E7B5-2B0EF9425F00}"/>
              </a:ext>
            </a:extLst>
          </p:cNvPr>
          <p:cNvPicPr>
            <a:picLocks noChangeAspect="1"/>
          </p:cNvPicPr>
          <p:nvPr/>
        </p:nvPicPr>
        <p:blipFill>
          <a:blip r:embed="rId2"/>
          <a:stretch>
            <a:fillRect/>
          </a:stretch>
        </p:blipFill>
        <p:spPr>
          <a:xfrm>
            <a:off x="4807041" y="555171"/>
            <a:ext cx="6722173" cy="5747657"/>
          </a:xfrm>
          <a:prstGeom prst="rect">
            <a:avLst/>
          </a:prstGeom>
        </p:spPr>
      </p:pic>
      <p:sp>
        <p:nvSpPr>
          <p:cNvPr id="6" name="TextBox 5">
            <a:extLst>
              <a:ext uri="{FF2B5EF4-FFF2-40B4-BE49-F238E27FC236}">
                <a16:creationId xmlns:a16="http://schemas.microsoft.com/office/drawing/2014/main" id="{E6662633-5A7D-3932-845E-86469394EE01}"/>
              </a:ext>
            </a:extLst>
          </p:cNvPr>
          <p:cNvSpPr txBox="1"/>
          <p:nvPr/>
        </p:nvSpPr>
        <p:spPr>
          <a:xfrm>
            <a:off x="237715" y="555171"/>
            <a:ext cx="4181886" cy="1569660"/>
          </a:xfrm>
          <a:prstGeom prst="rect">
            <a:avLst/>
          </a:prstGeom>
          <a:noFill/>
        </p:spPr>
        <p:txBody>
          <a:bodyPr wrap="square">
            <a:spAutoFit/>
          </a:bodyPr>
          <a:lstStyle/>
          <a:p>
            <a:r>
              <a:rPr lang="en-US" sz="2400" dirty="0">
                <a:solidFill>
                  <a:schemeClr val="tx2">
                    <a:lumMod val="75000"/>
                    <a:lumOff val="25000"/>
                  </a:schemeClr>
                </a:solidFill>
              </a:rPr>
              <a:t>The Data Source Manager menu pop-up giving options to incorporate on your map data from different formats</a:t>
            </a:r>
          </a:p>
        </p:txBody>
      </p:sp>
      <p:pic>
        <p:nvPicPr>
          <p:cNvPr id="8" name="Picture 7">
            <a:extLst>
              <a:ext uri="{FF2B5EF4-FFF2-40B4-BE49-F238E27FC236}">
                <a16:creationId xmlns:a16="http://schemas.microsoft.com/office/drawing/2014/main" id="{ECA0736F-2EA3-5FA1-850D-A701F8260216}"/>
              </a:ext>
            </a:extLst>
          </p:cNvPr>
          <p:cNvPicPr>
            <a:picLocks noChangeAspect="1"/>
          </p:cNvPicPr>
          <p:nvPr/>
        </p:nvPicPr>
        <p:blipFill>
          <a:blip r:embed="rId3"/>
          <a:stretch>
            <a:fillRect/>
          </a:stretch>
        </p:blipFill>
        <p:spPr>
          <a:xfrm>
            <a:off x="348343" y="2253343"/>
            <a:ext cx="1600200" cy="685800"/>
          </a:xfrm>
          <a:prstGeom prst="rect">
            <a:avLst/>
          </a:prstGeom>
        </p:spPr>
      </p:pic>
      <p:sp>
        <p:nvSpPr>
          <p:cNvPr id="9" name="TextBox 8">
            <a:extLst>
              <a:ext uri="{FF2B5EF4-FFF2-40B4-BE49-F238E27FC236}">
                <a16:creationId xmlns:a16="http://schemas.microsoft.com/office/drawing/2014/main" id="{01088784-F13D-6D09-B869-E71E262CED73}"/>
              </a:ext>
            </a:extLst>
          </p:cNvPr>
          <p:cNvSpPr txBox="1"/>
          <p:nvPr/>
        </p:nvSpPr>
        <p:spPr>
          <a:xfrm>
            <a:off x="237715" y="3134028"/>
            <a:ext cx="4181886" cy="2677656"/>
          </a:xfrm>
          <a:prstGeom prst="rect">
            <a:avLst/>
          </a:prstGeom>
          <a:noFill/>
        </p:spPr>
        <p:txBody>
          <a:bodyPr wrap="square">
            <a:spAutoFit/>
          </a:bodyPr>
          <a:lstStyle/>
          <a:p>
            <a:r>
              <a:rPr lang="en-US" sz="2400" dirty="0">
                <a:solidFill>
                  <a:schemeClr val="tx2">
                    <a:lumMod val="75000"/>
                    <a:lumOff val="25000"/>
                  </a:schemeClr>
                </a:solidFill>
              </a:rPr>
              <a:t>Select the option Vector to incorporate the base layers (land and grids) to your map.</a:t>
            </a:r>
          </a:p>
          <a:p>
            <a:endParaRPr lang="en-US" sz="2400" dirty="0">
              <a:solidFill>
                <a:schemeClr val="tx2">
                  <a:lumMod val="75000"/>
                  <a:lumOff val="25000"/>
                </a:schemeClr>
              </a:solidFill>
            </a:endParaRPr>
          </a:p>
          <a:p>
            <a:r>
              <a:rPr lang="en-US" sz="2400" dirty="0">
                <a:solidFill>
                  <a:schemeClr val="tx2">
                    <a:lumMod val="75000"/>
                    <a:lumOff val="25000"/>
                  </a:schemeClr>
                </a:solidFill>
              </a:rPr>
              <a:t>Browse the menu Source (Vector dataset(s))to select your files location</a:t>
            </a:r>
          </a:p>
        </p:txBody>
      </p:sp>
    </p:spTree>
    <p:extLst>
      <p:ext uri="{BB962C8B-B14F-4D97-AF65-F5344CB8AC3E}">
        <p14:creationId xmlns:p14="http://schemas.microsoft.com/office/powerpoint/2010/main" val="829188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2EA62D-3B17-4422-D43C-2CDBCF59B5AA}"/>
              </a:ext>
            </a:extLst>
          </p:cNvPr>
          <p:cNvPicPr>
            <a:picLocks noChangeAspect="1"/>
          </p:cNvPicPr>
          <p:nvPr/>
        </p:nvPicPr>
        <p:blipFill>
          <a:blip r:embed="rId2"/>
          <a:srcRect t="13715" r="17355"/>
          <a:stretch/>
        </p:blipFill>
        <p:spPr>
          <a:xfrm>
            <a:off x="0" y="1964097"/>
            <a:ext cx="5422605" cy="2929805"/>
          </a:xfrm>
          <a:prstGeom prst="rect">
            <a:avLst/>
          </a:prstGeom>
        </p:spPr>
      </p:pic>
      <p:sp>
        <p:nvSpPr>
          <p:cNvPr id="3" name="TextBox 2">
            <a:extLst>
              <a:ext uri="{FF2B5EF4-FFF2-40B4-BE49-F238E27FC236}">
                <a16:creationId xmlns:a16="http://schemas.microsoft.com/office/drawing/2014/main" id="{0C0B99B9-9B94-2CD1-74C9-F878A9ED2BA5}"/>
              </a:ext>
            </a:extLst>
          </p:cNvPr>
          <p:cNvSpPr txBox="1"/>
          <p:nvPr/>
        </p:nvSpPr>
        <p:spPr>
          <a:xfrm>
            <a:off x="5558169" y="612844"/>
            <a:ext cx="6097772" cy="5632311"/>
          </a:xfrm>
          <a:prstGeom prst="rect">
            <a:avLst/>
          </a:prstGeom>
          <a:noFill/>
        </p:spPr>
        <p:txBody>
          <a:bodyPr wrap="square">
            <a:spAutoFit/>
          </a:bodyPr>
          <a:lstStyle/>
          <a:p>
            <a:r>
              <a:rPr lang="en-US" sz="2400" dirty="0">
                <a:solidFill>
                  <a:schemeClr val="tx2">
                    <a:lumMod val="75000"/>
                    <a:lumOff val="25000"/>
                  </a:schemeClr>
                </a:solidFill>
              </a:rPr>
              <a:t>.</a:t>
            </a:r>
            <a:r>
              <a:rPr lang="en-US" sz="2400" dirty="0" err="1">
                <a:solidFill>
                  <a:schemeClr val="tx2">
                    <a:lumMod val="75000"/>
                    <a:lumOff val="25000"/>
                  </a:schemeClr>
                </a:solidFill>
              </a:rPr>
              <a:t>shp</a:t>
            </a:r>
            <a:r>
              <a:rPr lang="en-US" sz="2400" dirty="0">
                <a:solidFill>
                  <a:schemeClr val="tx2">
                    <a:lumMod val="75000"/>
                    <a:lumOff val="25000"/>
                  </a:schemeClr>
                </a:solidFill>
              </a:rPr>
              <a:t> (Shapefile): This is the main file containing the geometric information of the entities (points, lines, polygons).</a:t>
            </a:r>
          </a:p>
          <a:p>
            <a:r>
              <a:rPr lang="en-US" sz="2400" dirty="0">
                <a:solidFill>
                  <a:schemeClr val="tx2">
                    <a:lumMod val="75000"/>
                    <a:lumOff val="25000"/>
                  </a:schemeClr>
                </a:solidFill>
              </a:rPr>
              <a:t> </a:t>
            </a:r>
          </a:p>
          <a:p>
            <a:r>
              <a:rPr lang="en-US" sz="2400" dirty="0">
                <a:solidFill>
                  <a:schemeClr val="tx2">
                    <a:lumMod val="75000"/>
                    <a:lumOff val="25000"/>
                  </a:schemeClr>
                </a:solidFill>
              </a:rPr>
              <a:t>.</a:t>
            </a:r>
            <a:r>
              <a:rPr lang="en-US" sz="2400" dirty="0" err="1">
                <a:solidFill>
                  <a:schemeClr val="tx2">
                    <a:lumMod val="75000"/>
                    <a:lumOff val="25000"/>
                  </a:schemeClr>
                </a:solidFill>
              </a:rPr>
              <a:t>shx</a:t>
            </a:r>
            <a:r>
              <a:rPr lang="en-US" sz="2400" dirty="0">
                <a:solidFill>
                  <a:schemeClr val="tx2">
                    <a:lumMod val="75000"/>
                    <a:lumOff val="25000"/>
                  </a:schemeClr>
                </a:solidFill>
              </a:rPr>
              <a:t> (Shape Index File): This is the index file that helps to access the geometric information of the .</a:t>
            </a:r>
            <a:r>
              <a:rPr lang="en-US" sz="2400" dirty="0" err="1">
                <a:solidFill>
                  <a:schemeClr val="tx2">
                    <a:lumMod val="75000"/>
                    <a:lumOff val="25000"/>
                  </a:schemeClr>
                </a:solidFill>
              </a:rPr>
              <a:t>shp</a:t>
            </a:r>
            <a:r>
              <a:rPr lang="en-US" sz="2400" dirty="0">
                <a:solidFill>
                  <a:schemeClr val="tx2">
                    <a:lumMod val="75000"/>
                    <a:lumOff val="25000"/>
                  </a:schemeClr>
                </a:solidFill>
              </a:rPr>
              <a:t> file more efficiently.</a:t>
            </a:r>
          </a:p>
          <a:p>
            <a:endParaRPr lang="en-US" sz="2400" dirty="0">
              <a:solidFill>
                <a:schemeClr val="tx2">
                  <a:lumMod val="75000"/>
                  <a:lumOff val="25000"/>
                </a:schemeClr>
              </a:solidFill>
            </a:endParaRPr>
          </a:p>
          <a:p>
            <a:r>
              <a:rPr lang="en-US" sz="2400" dirty="0">
                <a:solidFill>
                  <a:schemeClr val="tx2">
                    <a:lumMod val="75000"/>
                    <a:lumOff val="25000"/>
                  </a:schemeClr>
                </a:solidFill>
              </a:rPr>
              <a:t>.</a:t>
            </a:r>
            <a:r>
              <a:rPr lang="en-US" sz="2400" dirty="0" err="1">
                <a:solidFill>
                  <a:schemeClr val="tx2">
                    <a:lumMod val="75000"/>
                    <a:lumOff val="25000"/>
                  </a:schemeClr>
                </a:solidFill>
              </a:rPr>
              <a:t>dbf</a:t>
            </a:r>
            <a:r>
              <a:rPr lang="en-US" sz="2400" dirty="0">
                <a:solidFill>
                  <a:schemeClr val="tx2">
                    <a:lumMod val="75000"/>
                    <a:lumOff val="25000"/>
                  </a:schemeClr>
                </a:solidFill>
              </a:rPr>
              <a:t> (</a:t>
            </a:r>
            <a:r>
              <a:rPr lang="en-US" sz="2400" dirty="0" err="1">
                <a:solidFill>
                  <a:schemeClr val="tx2">
                    <a:lumMod val="75000"/>
                    <a:lumOff val="25000"/>
                  </a:schemeClr>
                </a:solidFill>
              </a:rPr>
              <a:t>dBASE</a:t>
            </a:r>
            <a:r>
              <a:rPr lang="en-US" sz="2400" dirty="0">
                <a:solidFill>
                  <a:schemeClr val="tx2">
                    <a:lumMod val="75000"/>
                    <a:lumOff val="25000"/>
                  </a:schemeClr>
                </a:solidFill>
              </a:rPr>
              <a:t> File): This file contains the data table that stores the attributes associated to the geometric entities. </a:t>
            </a:r>
          </a:p>
          <a:p>
            <a:endParaRPr lang="en-US" sz="2400" dirty="0">
              <a:solidFill>
                <a:schemeClr val="tx2">
                  <a:lumMod val="75000"/>
                  <a:lumOff val="25000"/>
                </a:schemeClr>
              </a:solidFill>
            </a:endParaRPr>
          </a:p>
          <a:p>
            <a:r>
              <a:rPr lang="en-US" sz="2400" dirty="0">
                <a:solidFill>
                  <a:schemeClr val="tx2">
                    <a:lumMod val="75000"/>
                    <a:lumOff val="25000"/>
                  </a:schemeClr>
                </a:solidFill>
              </a:rPr>
              <a:t>.</a:t>
            </a:r>
            <a:r>
              <a:rPr lang="en-US" sz="2400" dirty="0" err="1">
                <a:solidFill>
                  <a:schemeClr val="tx2">
                    <a:lumMod val="75000"/>
                    <a:lumOff val="25000"/>
                  </a:schemeClr>
                </a:solidFill>
              </a:rPr>
              <a:t>prj</a:t>
            </a:r>
            <a:r>
              <a:rPr lang="en-US" sz="2400" dirty="0">
                <a:solidFill>
                  <a:schemeClr val="tx2">
                    <a:lumMod val="75000"/>
                    <a:lumOff val="25000"/>
                  </a:schemeClr>
                </a:solidFill>
              </a:rPr>
              <a:t> (Projection File): This file specifies the reference coordinate system used for the layer.</a:t>
            </a:r>
          </a:p>
        </p:txBody>
      </p:sp>
      <p:sp>
        <p:nvSpPr>
          <p:cNvPr id="7" name="TextBox 6">
            <a:extLst>
              <a:ext uri="{FF2B5EF4-FFF2-40B4-BE49-F238E27FC236}">
                <a16:creationId xmlns:a16="http://schemas.microsoft.com/office/drawing/2014/main" id="{574B2461-EBA7-3906-7932-DC94858562E5}"/>
              </a:ext>
            </a:extLst>
          </p:cNvPr>
          <p:cNvSpPr txBox="1"/>
          <p:nvPr/>
        </p:nvSpPr>
        <p:spPr>
          <a:xfrm>
            <a:off x="419102" y="598367"/>
            <a:ext cx="4181886" cy="830997"/>
          </a:xfrm>
          <a:prstGeom prst="rect">
            <a:avLst/>
          </a:prstGeom>
          <a:noFill/>
        </p:spPr>
        <p:txBody>
          <a:bodyPr wrap="square">
            <a:spAutoFit/>
          </a:bodyPr>
          <a:lstStyle/>
          <a:p>
            <a:r>
              <a:rPr lang="en-US" sz="2400" dirty="0">
                <a:solidFill>
                  <a:schemeClr val="tx2">
                    <a:lumMod val="75000"/>
                    <a:lumOff val="25000"/>
                  </a:schemeClr>
                </a:solidFill>
              </a:rPr>
              <a:t>A shapefile is a set of related files, typically including</a:t>
            </a:r>
          </a:p>
        </p:txBody>
      </p:sp>
    </p:spTree>
    <p:extLst>
      <p:ext uri="{BB962C8B-B14F-4D97-AF65-F5344CB8AC3E}">
        <p14:creationId xmlns:p14="http://schemas.microsoft.com/office/powerpoint/2010/main" val="8635376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edcd05b-a796-47e2-b44c-cb839f65289d">
      <Terms xmlns="http://schemas.microsoft.com/office/infopath/2007/PartnerControls"/>
    </lcf76f155ced4ddcb4097134ff3c332f>
    <TaxCatchAll xmlns="1eff168a-76a0-4a78-9a90-c63606167bc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6E2517818884438C75212E1AC562D2" ma:contentTypeVersion="10" ma:contentTypeDescription="Create a new document." ma:contentTypeScope="" ma:versionID="86bf0318ca961a8ec80f0ce1fdd53bc3">
  <xsd:schema xmlns:xsd="http://www.w3.org/2001/XMLSchema" xmlns:xs="http://www.w3.org/2001/XMLSchema" xmlns:p="http://schemas.microsoft.com/office/2006/metadata/properties" xmlns:ns2="9edcd05b-a796-47e2-b44c-cb839f65289d" xmlns:ns3="1eff168a-76a0-4a78-9a90-c63606167bca" targetNamespace="http://schemas.microsoft.com/office/2006/metadata/properties" ma:root="true" ma:fieldsID="7544b57e29d84d4b4e4542bb5742a0bc" ns2:_="" ns3:_="">
    <xsd:import namespace="9edcd05b-a796-47e2-b44c-cb839f65289d"/>
    <xsd:import namespace="1eff168a-76a0-4a78-9a90-c63606167bc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dcd05b-a796-47e2-b44c-cb839f6528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eff168a-76a0-4a78-9a90-c63606167bc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39a1541-3178-4ff4-b9b2-fe39e5c5e01c}" ma:internalName="TaxCatchAll" ma:showField="CatchAllData" ma:web="1eff168a-76a0-4a78-9a90-c63606167b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B6C9C5-47CE-488E-8671-F74598C65A8D}">
  <ds:schemaRefs>
    <ds:schemaRef ds:uri="http://schemas.microsoft.com/sharepoint/v3/contenttype/forms"/>
  </ds:schemaRefs>
</ds:datastoreItem>
</file>

<file path=customXml/itemProps2.xml><?xml version="1.0" encoding="utf-8"?>
<ds:datastoreItem xmlns:ds="http://schemas.openxmlformats.org/officeDocument/2006/customXml" ds:itemID="{D8BD5ED5-0268-432E-B725-3CEA92704CE2}">
  <ds:schemaRefs>
    <ds:schemaRef ds:uri="http://schemas.microsoft.com/office/2006/metadata/properties"/>
    <ds:schemaRef ds:uri="http://schemas.microsoft.com/office/infopath/2007/PartnerControls"/>
    <ds:schemaRef ds:uri="9edcd05b-a796-47e2-b44c-cb839f65289d"/>
    <ds:schemaRef ds:uri="1eff168a-76a0-4a78-9a90-c63606167bca"/>
  </ds:schemaRefs>
</ds:datastoreItem>
</file>

<file path=customXml/itemProps3.xml><?xml version="1.0" encoding="utf-8"?>
<ds:datastoreItem xmlns:ds="http://schemas.openxmlformats.org/officeDocument/2006/customXml" ds:itemID="{42E7014C-C988-4F20-9943-EF4B30140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dcd05b-a796-47e2-b44c-cb839f65289d"/>
    <ds:schemaRef ds:uri="1eff168a-76a0-4a78-9a90-c63606167b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774</TotalTime>
  <Words>948</Words>
  <Application>Microsoft Office PowerPoint</Application>
  <PresentationFormat>Widescreen</PresentationFormat>
  <Paragraphs>84</Paragraphs>
  <Slides>34</Slides>
  <Notes>9</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Cynthia Fernandez Diaz</dc:creator>
  <cp:lastModifiedBy>Cynthia Fernandez Diaz</cp:lastModifiedBy>
  <cp:revision>42</cp:revision>
  <dcterms:created xsi:type="dcterms:W3CDTF">2025-05-26T23:05:27Z</dcterms:created>
  <dcterms:modified xsi:type="dcterms:W3CDTF">2025-05-28T07:10:39Z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0x010100EB6E2517818884438C75212E1AC562D2</vt:lpwstr>
  </property>
  <property fmtid="{D5CDD505-2E9C-101B-9397-08002B2CF9AE}" pid="3" name="MediaServiceImageTags">
    <vt:lpwstr/>
  </property>
</Properties>
</file>