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handoutMasterIdLst>
    <p:handoutMasterId r:id="rId21"/>
  </p:handoutMasterIdLst>
  <p:sldIdLst>
    <p:sldId id="256" r:id="rId5"/>
    <p:sldId id="300" r:id="rId6"/>
    <p:sldId id="325" r:id="rId7"/>
    <p:sldId id="330" r:id="rId8"/>
    <p:sldId id="346" r:id="rId9"/>
    <p:sldId id="331" r:id="rId10"/>
    <p:sldId id="360" r:id="rId11"/>
    <p:sldId id="361" r:id="rId12"/>
    <p:sldId id="362" r:id="rId13"/>
    <p:sldId id="363" r:id="rId14"/>
    <p:sldId id="365" r:id="rId15"/>
    <p:sldId id="364" r:id="rId16"/>
    <p:sldId id="366" r:id="rId17"/>
    <p:sldId id="294" r:id="rId18"/>
    <p:sldId id="36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1093F5-0EF7-604C-989C-14B9DDE479D1}" v="28" dt="2026-03-15T16:50:06.2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2" autoAdjust="0"/>
    <p:restoredTop sz="79866" autoAdjust="0"/>
  </p:normalViewPr>
  <p:slideViewPr>
    <p:cSldViewPr snapToGrid="0">
      <p:cViewPr varScale="1">
        <p:scale>
          <a:sx n="51" d="100"/>
          <a:sy n="51" d="100"/>
        </p:scale>
        <p:origin x="1256" y="44"/>
      </p:cViewPr>
      <p:guideLst/>
    </p:cSldViewPr>
  </p:slideViewPr>
  <p:notesTextViewPr>
    <p:cViewPr>
      <p:scale>
        <a:sx n="1" d="1"/>
        <a:sy n="1" d="1"/>
      </p:scale>
      <p:origin x="0" y="0"/>
    </p:cViewPr>
  </p:notesTextViewPr>
  <p:notesViewPr>
    <p:cSldViewPr snapToGrid="0">
      <p:cViewPr varScale="1">
        <p:scale>
          <a:sx n="56" d="100"/>
          <a:sy n="56" d="100"/>
        </p:scale>
        <p:origin x="2598"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rnandezDiaz, Cynthia (NFITD)" userId="S::cynthia.fernandezdiaz@fao.org::f97d65fe-6dec-4cca-9174-0c55b6a18fdb" providerId="AD" clId="Web-{3EEAB0EE-688A-6D64-3BC6-4E20CD3C31E1}"/>
    <pc:docChg chg="modSld">
      <pc:chgData name="FernandezDiaz, Cynthia (NFITD)" userId="S::cynthia.fernandezdiaz@fao.org::f97d65fe-6dec-4cca-9174-0c55b6a18fdb" providerId="AD" clId="Web-{3EEAB0EE-688A-6D64-3BC6-4E20CD3C31E1}" dt="2026-03-09T09:37:42.068" v="2" actId="20577"/>
      <pc:docMkLst>
        <pc:docMk/>
      </pc:docMkLst>
      <pc:sldChg chg="modSp">
        <pc:chgData name="FernandezDiaz, Cynthia (NFITD)" userId="S::cynthia.fernandezdiaz@fao.org::f97d65fe-6dec-4cca-9174-0c55b6a18fdb" providerId="AD" clId="Web-{3EEAB0EE-688A-6D64-3BC6-4E20CD3C31E1}" dt="2026-03-09T09:37:42.068" v="2" actId="20577"/>
        <pc:sldMkLst>
          <pc:docMk/>
          <pc:sldMk cId="1861789915" sldId="256"/>
        </pc:sldMkLst>
        <pc:spChg chg="mod">
          <ac:chgData name="FernandezDiaz, Cynthia (NFITD)" userId="S::cynthia.fernandezdiaz@fao.org::f97d65fe-6dec-4cca-9174-0c55b6a18fdb" providerId="AD" clId="Web-{3EEAB0EE-688A-6D64-3BC6-4E20CD3C31E1}" dt="2026-03-09T09:37:42.068" v="2" actId="20577"/>
          <ac:spMkLst>
            <pc:docMk/>
            <pc:sldMk cId="1861789915" sldId="256"/>
            <ac:spMk id="13" creationId="{19EF33F6-2F7D-77C3-F428-BCC967F49E7F}"/>
          </ac:spMkLst>
        </pc:spChg>
      </pc:sldChg>
    </pc:docChg>
  </pc:docChgLst>
  <pc:docChgLst>
    <pc:chgData name="FernandezDiaz, Cynthia (NFITD)" userId="S::cynthia.fernandezdiaz@fao.org::f97d65fe-6dec-4cca-9174-0c55b6a18fdb" providerId="AD" clId="Web-{C81093F5-0EF7-604C-989C-14B9DDE479D1}"/>
    <pc:docChg chg="modSld">
      <pc:chgData name="FernandezDiaz, Cynthia (NFITD)" userId="S::cynthia.fernandezdiaz@fao.org::f97d65fe-6dec-4cca-9174-0c55b6a18fdb" providerId="AD" clId="Web-{C81093F5-0EF7-604C-989C-14B9DDE479D1}" dt="2026-03-15T16:50:06.293" v="27" actId="20577"/>
      <pc:docMkLst>
        <pc:docMk/>
      </pc:docMkLst>
      <pc:sldChg chg="modSp">
        <pc:chgData name="FernandezDiaz, Cynthia (NFITD)" userId="S::cynthia.fernandezdiaz@fao.org::f97d65fe-6dec-4cca-9174-0c55b6a18fdb" providerId="AD" clId="Web-{C81093F5-0EF7-604C-989C-14B9DDE479D1}" dt="2026-03-15T16:50:06.293" v="27" actId="20577"/>
        <pc:sldMkLst>
          <pc:docMk/>
          <pc:sldMk cId="1861789915" sldId="256"/>
        </pc:sldMkLst>
        <pc:spChg chg="mod">
          <ac:chgData name="FernandezDiaz, Cynthia (NFITD)" userId="S::cynthia.fernandezdiaz@fao.org::f97d65fe-6dec-4cca-9174-0c55b6a18fdb" providerId="AD" clId="Web-{C81093F5-0EF7-604C-989C-14B9DDE479D1}" dt="2026-03-15T16:50:06.293" v="27" actId="20577"/>
          <ac:spMkLst>
            <pc:docMk/>
            <pc:sldMk cId="1861789915" sldId="256"/>
            <ac:spMk id="2"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938DCF0-49F6-42AB-968C-22A1C2463F99}" type="datetimeFigureOut">
              <a:rPr lang="en-US" smtClean="0"/>
              <a:t>3/15/2026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07D00BD-0010-488D-918B-FB82B5C749BF}" type="slidenum">
              <a:rPr lang="en-US" smtClean="0"/>
              <a:t>‹#›</a:t>
            </a:fld>
            <a:endParaRPr lang="en-US"/>
          </a:p>
        </p:txBody>
      </p:sp>
    </p:spTree>
    <p:extLst>
      <p:ext uri="{BB962C8B-B14F-4D97-AF65-F5344CB8AC3E}">
        <p14:creationId xmlns:p14="http://schemas.microsoft.com/office/powerpoint/2010/main" val="40906628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370182-416C-4FF1-AC18-2BE60B96C265}" type="datetimeFigureOut">
              <a:rPr lang="en-US" smtClean="0"/>
              <a:t>3/15/2026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BBD447-ED95-4990-B2ED-9CABF180AE1D}" type="slidenum">
              <a:rPr lang="en-US" smtClean="0"/>
              <a:t>‹#›</a:t>
            </a:fld>
            <a:endParaRPr lang="en-US"/>
          </a:p>
        </p:txBody>
      </p:sp>
    </p:spTree>
    <p:extLst>
      <p:ext uri="{BB962C8B-B14F-4D97-AF65-F5344CB8AC3E}">
        <p14:creationId xmlns:p14="http://schemas.microsoft.com/office/powerpoint/2010/main" val="1292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BD447-ED95-4990-B2ED-9CABF180AE1D}" type="slidenum">
              <a:rPr lang="en-US" smtClean="0"/>
              <a:t>2</a:t>
            </a:fld>
            <a:endParaRPr lang="en-US"/>
          </a:p>
        </p:txBody>
      </p:sp>
    </p:spTree>
    <p:extLst>
      <p:ext uri="{BB962C8B-B14F-4D97-AF65-F5344CB8AC3E}">
        <p14:creationId xmlns:p14="http://schemas.microsoft.com/office/powerpoint/2010/main" val="1757381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IOTC Secretariat reviewed the existing literature (including the latest ISSCFG classifications; FAO 2016) and  re-assessed the fisheries statistical data submissions received from its CPCs in the last decade to determine the most common factors (gears, gear configurations, fishing modes, and target species) that could uniquely identify the Indian Ocean fisheries according to the definitions.</a:t>
            </a:r>
          </a:p>
          <a:p>
            <a:endParaRPr lang="en-GB" dirty="0"/>
          </a:p>
        </p:txBody>
      </p:sp>
      <p:sp>
        <p:nvSpPr>
          <p:cNvPr id="4" name="Slide Number Placeholder 3"/>
          <p:cNvSpPr>
            <a:spLocks noGrp="1"/>
          </p:cNvSpPr>
          <p:nvPr>
            <p:ph type="sldNum" sz="quarter" idx="10"/>
          </p:nvPr>
        </p:nvSpPr>
        <p:spPr/>
        <p:txBody>
          <a:bodyPr/>
          <a:lstStyle/>
          <a:p>
            <a:fld id="{E8BBD447-ED95-4990-B2ED-9CABF180AE1D}" type="slidenum">
              <a:rPr lang="en-US" smtClean="0"/>
              <a:t>3</a:t>
            </a:fld>
            <a:endParaRPr lang="en-US"/>
          </a:p>
        </p:txBody>
      </p:sp>
    </p:spTree>
    <p:extLst>
      <p:ext uri="{BB962C8B-B14F-4D97-AF65-F5344CB8AC3E}">
        <p14:creationId xmlns:p14="http://schemas.microsoft.com/office/powerpoint/2010/main" val="2538188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8BBD447-ED95-4990-B2ED-9CABF180AE1D}" type="slidenum">
              <a:rPr lang="en-US" smtClean="0"/>
              <a:t>4</a:t>
            </a:fld>
            <a:endParaRPr lang="en-US"/>
          </a:p>
        </p:txBody>
      </p:sp>
    </p:spTree>
    <p:extLst>
      <p:ext uri="{BB962C8B-B14F-4D97-AF65-F5344CB8AC3E}">
        <p14:creationId xmlns:p14="http://schemas.microsoft.com/office/powerpoint/2010/main" val="1964833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E8BBD447-ED95-4990-B2ED-9CABF180AE1D}" type="slidenum">
              <a:rPr lang="en-US" smtClean="0"/>
              <a:t>5</a:t>
            </a:fld>
            <a:endParaRPr lang="en-US"/>
          </a:p>
        </p:txBody>
      </p:sp>
    </p:spTree>
    <p:extLst>
      <p:ext uri="{BB962C8B-B14F-4D97-AF65-F5344CB8AC3E}">
        <p14:creationId xmlns:p14="http://schemas.microsoft.com/office/powerpoint/2010/main" val="2501224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8BBD447-ED95-4990-B2ED-9CABF180AE1D}" type="slidenum">
              <a:rPr lang="en-US" smtClean="0"/>
              <a:t>6</a:t>
            </a:fld>
            <a:endParaRPr lang="en-US"/>
          </a:p>
        </p:txBody>
      </p:sp>
    </p:spTree>
    <p:extLst>
      <p:ext uri="{BB962C8B-B14F-4D97-AF65-F5344CB8AC3E}">
        <p14:creationId xmlns:p14="http://schemas.microsoft.com/office/powerpoint/2010/main" val="3087281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8BBD447-ED95-4990-B2ED-9CABF180AE1D}" type="slidenum">
              <a:rPr lang="en-US" smtClean="0"/>
              <a:t>7</a:t>
            </a:fld>
            <a:endParaRPr lang="en-US"/>
          </a:p>
        </p:txBody>
      </p:sp>
    </p:spTree>
    <p:extLst>
      <p:ext uri="{BB962C8B-B14F-4D97-AF65-F5344CB8AC3E}">
        <p14:creationId xmlns:p14="http://schemas.microsoft.com/office/powerpoint/2010/main" val="2152991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E8BBD447-ED95-4990-B2ED-9CABF180AE1D}" type="slidenum">
              <a:rPr lang="en-US" smtClean="0"/>
              <a:t>8</a:t>
            </a:fld>
            <a:endParaRPr lang="en-US"/>
          </a:p>
        </p:txBody>
      </p:sp>
    </p:spTree>
    <p:extLst>
      <p:ext uri="{BB962C8B-B14F-4D97-AF65-F5344CB8AC3E}">
        <p14:creationId xmlns:p14="http://schemas.microsoft.com/office/powerpoint/2010/main" val="3055510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E8BBD447-ED95-4990-B2ED-9CABF180AE1D}" type="slidenum">
              <a:rPr lang="en-US" smtClean="0"/>
              <a:t>9</a:t>
            </a:fld>
            <a:endParaRPr lang="en-US"/>
          </a:p>
        </p:txBody>
      </p:sp>
    </p:spTree>
    <p:extLst>
      <p:ext uri="{BB962C8B-B14F-4D97-AF65-F5344CB8AC3E}">
        <p14:creationId xmlns:p14="http://schemas.microsoft.com/office/powerpoint/2010/main" val="1040141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E8BBD447-ED95-4990-B2ED-9CABF180AE1D}" type="slidenum">
              <a:rPr lang="en-US" smtClean="0"/>
              <a:t>10</a:t>
            </a:fld>
            <a:endParaRPr lang="en-US"/>
          </a:p>
        </p:txBody>
      </p:sp>
    </p:spTree>
    <p:extLst>
      <p:ext uri="{BB962C8B-B14F-4D97-AF65-F5344CB8AC3E}">
        <p14:creationId xmlns:p14="http://schemas.microsoft.com/office/powerpoint/2010/main" val="21778053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E8BBD447-ED95-4990-B2ED-9CABF180AE1D}" type="slidenum">
              <a:rPr lang="en-US" smtClean="0"/>
              <a:t>11</a:t>
            </a:fld>
            <a:endParaRPr lang="en-US"/>
          </a:p>
        </p:txBody>
      </p:sp>
    </p:spTree>
    <p:extLst>
      <p:ext uri="{BB962C8B-B14F-4D97-AF65-F5344CB8AC3E}">
        <p14:creationId xmlns:p14="http://schemas.microsoft.com/office/powerpoint/2010/main" val="2447059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E8BBD447-ED95-4990-B2ED-9CABF180AE1D}" type="slidenum">
              <a:rPr lang="en-US" smtClean="0"/>
              <a:t>12</a:t>
            </a:fld>
            <a:endParaRPr lang="en-US"/>
          </a:p>
        </p:txBody>
      </p:sp>
    </p:spTree>
    <p:extLst>
      <p:ext uri="{BB962C8B-B14F-4D97-AF65-F5344CB8AC3E}">
        <p14:creationId xmlns:p14="http://schemas.microsoft.com/office/powerpoint/2010/main" val="32766772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E8BBD447-ED95-4990-B2ED-9CABF180AE1D}" type="slidenum">
              <a:rPr lang="en-US" smtClean="0"/>
              <a:t>13</a:t>
            </a:fld>
            <a:endParaRPr lang="en-US"/>
          </a:p>
        </p:txBody>
      </p:sp>
    </p:spTree>
    <p:extLst>
      <p:ext uri="{BB962C8B-B14F-4D97-AF65-F5344CB8AC3E}">
        <p14:creationId xmlns:p14="http://schemas.microsoft.com/office/powerpoint/2010/main" val="13364519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8BBD447-ED95-4990-B2ED-9CABF180AE1D}" type="slidenum">
              <a:rPr lang="en-US" smtClean="0"/>
              <a:t>14</a:t>
            </a:fld>
            <a:endParaRPr lang="en-US"/>
          </a:p>
        </p:txBody>
      </p:sp>
    </p:spTree>
    <p:extLst>
      <p:ext uri="{BB962C8B-B14F-4D97-AF65-F5344CB8AC3E}">
        <p14:creationId xmlns:p14="http://schemas.microsoft.com/office/powerpoint/2010/main" val="17641696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8BBD447-ED95-4990-B2ED-9CABF180AE1D}" type="slidenum">
              <a:rPr lang="en-US" smtClean="0"/>
              <a:t>15</a:t>
            </a:fld>
            <a:endParaRPr lang="en-US"/>
          </a:p>
        </p:txBody>
      </p:sp>
    </p:spTree>
    <p:extLst>
      <p:ext uri="{BB962C8B-B14F-4D97-AF65-F5344CB8AC3E}">
        <p14:creationId xmlns:p14="http://schemas.microsoft.com/office/powerpoint/2010/main" val="1965161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F565956-9CDA-4E02-A10E-F2D4AE4CD6FE}" type="datetimeFigureOut">
              <a:rPr lang="en-US" smtClean="0"/>
              <a:t>3/15/2026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1213121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565956-9CDA-4E02-A10E-F2D4AE4CD6FE}" type="datetimeFigureOut">
              <a:rPr lang="en-US" smtClean="0"/>
              <a:t>3/15/2026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762019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F565956-9CDA-4E02-A10E-F2D4AE4CD6FE}" type="datetimeFigureOut">
              <a:rPr lang="en-US" smtClean="0"/>
              <a:t>3/15/2026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586116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F565956-9CDA-4E02-A10E-F2D4AE4CD6FE}" type="datetimeFigureOut">
              <a:rPr lang="en-US" smtClean="0"/>
              <a:t>3/15/2026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2915716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F565956-9CDA-4E02-A10E-F2D4AE4CD6FE}" type="datetimeFigureOut">
              <a:rPr lang="en-US" smtClean="0"/>
              <a:t>3/15/2026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2773362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F565956-9CDA-4E02-A10E-F2D4AE4CD6FE}" type="datetimeFigureOut">
              <a:rPr lang="en-US" smtClean="0"/>
              <a:t>3/15/2026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1344260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565956-9CDA-4E02-A10E-F2D4AE4CD6FE}" type="datetimeFigureOut">
              <a:rPr lang="en-US" smtClean="0"/>
              <a:t>3/15/2026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4047995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F565956-9CDA-4E02-A10E-F2D4AE4CD6FE}" type="datetimeFigureOut">
              <a:rPr lang="en-US" smtClean="0"/>
              <a:t>3/15/2026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2799818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F565956-9CDA-4E02-A10E-F2D4AE4CD6FE}" type="datetimeFigureOut">
              <a:rPr lang="en-US" smtClean="0"/>
              <a:t>3/15/2026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1212644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565956-9CDA-4E02-A10E-F2D4AE4CD6FE}" type="datetimeFigureOut">
              <a:rPr lang="en-US" smtClean="0"/>
              <a:t>3/15/2026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316899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565956-9CDA-4E02-A10E-F2D4AE4CD6FE}" type="datetimeFigureOut">
              <a:rPr lang="en-US" smtClean="0"/>
              <a:t>3/15/2026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D9EAC7-2C4A-4AF3-9978-2169859FB259}" type="slidenum">
              <a:rPr lang="en-US" smtClean="0"/>
              <a:t>‹#›</a:t>
            </a:fld>
            <a:endParaRPr lang="en-US"/>
          </a:p>
        </p:txBody>
      </p:sp>
    </p:spTree>
    <p:extLst>
      <p:ext uri="{BB962C8B-B14F-4D97-AF65-F5344CB8AC3E}">
        <p14:creationId xmlns:p14="http://schemas.microsoft.com/office/powerpoint/2010/main" val="4037353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565956-9CDA-4E02-A10E-F2D4AE4CD6FE}" type="datetimeFigureOut">
              <a:rPr lang="en-US" smtClean="0"/>
              <a:t>3/15/2026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D9EAC7-2C4A-4AF3-9978-2169859FB259}" type="slidenum">
              <a:rPr lang="en-US" smtClean="0"/>
              <a:t>‹#›</a:t>
            </a:fld>
            <a:endParaRPr lang="en-US"/>
          </a:p>
        </p:txBody>
      </p:sp>
    </p:spTree>
    <p:extLst>
      <p:ext uri="{BB962C8B-B14F-4D97-AF65-F5344CB8AC3E}">
        <p14:creationId xmlns:p14="http://schemas.microsoft.com/office/powerpoint/2010/main" val="21207392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mailto:IOTC-Secretariat@fao.org"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hyperlink" Target="mailto:IOTC-Secretariat@fao.org" TargetMode="Externa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1949" y="1557377"/>
            <a:ext cx="10132417" cy="1991812"/>
          </a:xfrm>
        </p:spPr>
        <p:txBody>
          <a:bodyPr>
            <a:normAutofit/>
          </a:bodyPr>
          <a:lstStyle/>
          <a:p>
            <a:r>
              <a:rPr lang="en-GB" sz="5400" cap="small">
                <a:solidFill>
                  <a:schemeClr val="accent1">
                    <a:lumMod val="75000"/>
                  </a:schemeClr>
                </a:solidFill>
              </a:rPr>
              <a:t>IOTC fisheries identification</a:t>
            </a:r>
            <a:endParaRPr lang="en-GB" sz="2400" cap="small">
              <a:solidFill>
                <a:schemeClr val="accent1">
                  <a:lumMod val="75000"/>
                </a:schemeClr>
              </a:solidFill>
              <a:ea typeface="Calibri Light"/>
              <a:cs typeface="Calibri Light"/>
            </a:endParaRPr>
          </a:p>
        </p:txBody>
      </p:sp>
      <p:sp>
        <p:nvSpPr>
          <p:cNvPr id="3" name="Subtitle 2"/>
          <p:cNvSpPr>
            <a:spLocks noGrp="1"/>
          </p:cNvSpPr>
          <p:nvPr>
            <p:ph type="subTitle" idx="1"/>
          </p:nvPr>
        </p:nvSpPr>
        <p:spPr>
          <a:xfrm>
            <a:off x="1524000" y="6104520"/>
            <a:ext cx="9144000" cy="479737"/>
          </a:xfrm>
        </p:spPr>
        <p:txBody>
          <a:bodyPr>
            <a:normAutofit/>
          </a:bodyPr>
          <a:lstStyle/>
          <a:p>
            <a:r>
              <a:rPr lang="it-IT" sz="1800" dirty="0">
                <a:solidFill>
                  <a:schemeClr val="accent1">
                    <a:lumMod val="75000"/>
                  </a:schemeClr>
                </a:solidFill>
                <a:hlinkClick r:id="rId2"/>
              </a:rPr>
              <a:t>IOTC-Secretariat@fao.org</a:t>
            </a:r>
            <a:endParaRPr lang="en-US" sz="1800" dirty="0">
              <a:solidFill>
                <a:schemeClr val="accent1">
                  <a:lumMod val="75000"/>
                </a:schemeClr>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26055" y="0"/>
            <a:ext cx="1238250" cy="14097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5171" y="443484"/>
            <a:ext cx="3252216" cy="966216"/>
          </a:xfrm>
          <a:prstGeom prst="rect">
            <a:avLst/>
          </a:prstGeom>
        </p:spPr>
      </p:pic>
      <p:cxnSp>
        <p:nvCxnSpPr>
          <p:cNvPr id="7" name="Straight Connector 6"/>
          <p:cNvCxnSpPr/>
          <p:nvPr/>
        </p:nvCxnSpPr>
        <p:spPr>
          <a:xfrm>
            <a:off x="872011" y="1409700"/>
            <a:ext cx="10692294"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19EF33F6-2F7D-77C3-F428-BCC967F49E7F}"/>
              </a:ext>
            </a:extLst>
          </p:cNvPr>
          <p:cNvSpPr txBox="1"/>
          <p:nvPr/>
        </p:nvSpPr>
        <p:spPr>
          <a:xfrm>
            <a:off x="1756412" y="4176003"/>
            <a:ext cx="8679176" cy="1064907"/>
          </a:xfrm>
          <a:prstGeom prst="rect">
            <a:avLst/>
          </a:prstGeom>
          <a:noFill/>
        </p:spPr>
        <p:txBody>
          <a:bodyPr wrap="square" lIns="91440" tIns="45720" rIns="91440" bIns="45720" anchor="t">
            <a:spAutoFit/>
          </a:bodyPr>
          <a:lstStyle/>
          <a:p>
            <a:pPr algn="ctr">
              <a:lnSpc>
                <a:spcPct val="90000"/>
              </a:lnSpc>
              <a:spcBef>
                <a:spcPct val="0"/>
              </a:spcBef>
            </a:pPr>
            <a:r>
              <a:rPr lang="en-US" sz="2400" cap="small">
                <a:solidFill>
                  <a:schemeClr val="accent1">
                    <a:lumMod val="75000"/>
                  </a:schemeClr>
                </a:solidFill>
                <a:latin typeface="+mj-lt"/>
                <a:ea typeface="+mj-ea"/>
                <a:cs typeface="+mj-cs"/>
              </a:rPr>
              <a:t>IOTC PURSE SEINE FISHERIES REPORTING WORKSHOP</a:t>
            </a:r>
            <a:endParaRPr lang="en-US">
              <a:ea typeface="+mj-ea"/>
              <a:cs typeface="+mj-cs"/>
            </a:endParaRPr>
          </a:p>
          <a:p>
            <a:pPr algn="ctr">
              <a:lnSpc>
                <a:spcPct val="90000"/>
              </a:lnSpc>
              <a:spcBef>
                <a:spcPct val="0"/>
              </a:spcBef>
            </a:pPr>
            <a:endParaRPr lang="en-US" sz="2400" cap="small" dirty="0">
              <a:solidFill>
                <a:schemeClr val="accent1">
                  <a:lumMod val="75000"/>
                </a:schemeClr>
              </a:solidFill>
              <a:latin typeface="+mj-lt"/>
              <a:ea typeface="+mj-ea"/>
              <a:cs typeface="+mj-cs"/>
            </a:endParaRPr>
          </a:p>
          <a:p>
            <a:pPr algn="ctr"/>
            <a:r>
              <a:rPr lang="en-US" sz="2000" cap="small">
                <a:solidFill>
                  <a:schemeClr val="accent1">
                    <a:lumMod val="75000"/>
                  </a:schemeClr>
                </a:solidFill>
              </a:rPr>
              <a:t>Victoria, Seychelles, 16 – 19 March 2026</a:t>
            </a:r>
            <a:endParaRPr lang="en-US"/>
          </a:p>
        </p:txBody>
      </p:sp>
    </p:spTree>
    <p:extLst>
      <p:ext uri="{BB962C8B-B14F-4D97-AF65-F5344CB8AC3E}">
        <p14:creationId xmlns:p14="http://schemas.microsoft.com/office/powerpoint/2010/main" val="1861789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4039" y="29181"/>
            <a:ext cx="723764" cy="82397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197" y="288400"/>
            <a:ext cx="1900937" cy="564758"/>
          </a:xfrm>
          <a:prstGeom prst="rect">
            <a:avLst/>
          </a:prstGeom>
        </p:spPr>
      </p:pic>
      <p:sp>
        <p:nvSpPr>
          <p:cNvPr id="6" name="Title 1"/>
          <p:cNvSpPr txBox="1">
            <a:spLocks/>
          </p:cNvSpPr>
          <p:nvPr/>
        </p:nvSpPr>
        <p:spPr>
          <a:xfrm>
            <a:off x="794196"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cxnSp>
        <p:nvCxnSpPr>
          <p:cNvPr id="10" name="Straight Connector 9">
            <a:extLst>
              <a:ext uri="{FF2B5EF4-FFF2-40B4-BE49-F238E27FC236}">
                <a16:creationId xmlns:a16="http://schemas.microsoft.com/office/drawing/2014/main" id="{E2413766-41F9-456F-A41D-161760D8A771}"/>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77240BD9-ADA5-8530-A882-185643CA5D80}"/>
              </a:ext>
            </a:extLst>
          </p:cNvPr>
          <p:cNvSpPr txBox="1"/>
          <p:nvPr/>
        </p:nvSpPr>
        <p:spPr>
          <a:xfrm>
            <a:off x="794195" y="1659285"/>
            <a:ext cx="10361322" cy="3847207"/>
          </a:xfrm>
          <a:prstGeom prst="rect">
            <a:avLst/>
          </a:prstGeom>
          <a:noFill/>
        </p:spPr>
        <p:txBody>
          <a:bodyPr wrap="square">
            <a:spAutoFit/>
          </a:bodyPr>
          <a:lstStyle/>
          <a:p>
            <a:pPr algn="just"/>
            <a:r>
              <a:rPr lang="en-GB" sz="4000" cap="small" dirty="0">
                <a:solidFill>
                  <a:schemeClr val="accent1">
                    <a:lumMod val="75000"/>
                  </a:schemeClr>
                </a:solidFill>
                <a:latin typeface="+mj-lt"/>
                <a:ea typeface="+mj-ea"/>
                <a:cs typeface="+mj-cs"/>
              </a:rPr>
              <a:t>Background</a:t>
            </a:r>
          </a:p>
          <a:p>
            <a:pPr algn="just"/>
            <a:endParaRPr lang="en-GB" sz="2800" b="1" dirty="0">
              <a:solidFill>
                <a:schemeClr val="accent5">
                  <a:lumMod val="75000"/>
                </a:schemeClr>
              </a:solidFill>
              <a:latin typeface="Calibri" panose="020F0502020204030204" pitchFamily="34" charset="0"/>
              <a:ea typeface="Calibri" panose="020F0502020204030204" pitchFamily="34" charset="0"/>
            </a:endParaRPr>
          </a:p>
          <a:p>
            <a:pPr algn="just"/>
            <a:r>
              <a:rPr lang="en-GB" sz="2800" dirty="0">
                <a:solidFill>
                  <a:schemeClr val="accent5">
                    <a:lumMod val="75000"/>
                  </a:schemeClr>
                </a:solidFill>
                <a:latin typeface="Calibri" panose="020F0502020204030204" pitchFamily="34" charset="0"/>
                <a:ea typeface="Calibri" panose="020F0502020204030204" pitchFamily="34" charset="0"/>
              </a:rPr>
              <a:t>Considering the overcoming issues encountered by several CPCs when attempting to categorize their fisheries for IOTC reporting purposes, on </a:t>
            </a:r>
            <a:r>
              <a:rPr lang="en-GB" sz="2800" dirty="0">
                <a:solidFill>
                  <a:schemeClr val="accent5">
                    <a:lumMod val="75000"/>
                  </a:schemeClr>
                </a:solidFill>
                <a:effectLst/>
                <a:latin typeface="Calibri" panose="020F0502020204030204" pitchFamily="34" charset="0"/>
                <a:ea typeface="Calibri" panose="020F0502020204030204" pitchFamily="34" charset="0"/>
              </a:rPr>
              <a:t>the 18</a:t>
            </a:r>
            <a:r>
              <a:rPr lang="en-GB" sz="2800" baseline="30000" dirty="0">
                <a:solidFill>
                  <a:schemeClr val="accent5">
                    <a:lumMod val="75000"/>
                  </a:schemeClr>
                </a:solidFill>
                <a:effectLst/>
                <a:latin typeface="Calibri" panose="020F0502020204030204" pitchFamily="34" charset="0"/>
                <a:ea typeface="Calibri" panose="020F0502020204030204" pitchFamily="34" charset="0"/>
              </a:rPr>
              <a:t>th</a:t>
            </a:r>
            <a:r>
              <a:rPr lang="en-GB" sz="2800" dirty="0">
                <a:solidFill>
                  <a:schemeClr val="accent5">
                    <a:lumMod val="75000"/>
                  </a:schemeClr>
                </a:solidFill>
                <a:effectLst/>
                <a:latin typeface="Calibri" panose="020F0502020204030204" pitchFamily="34" charset="0"/>
                <a:ea typeface="Calibri" panose="020F0502020204030204" pitchFamily="34" charset="0"/>
              </a:rPr>
              <a:t> Working Party on Data Collection and Statistics (WPDCS18) the Secretariat presented a new approach to the definition and codification of fisheries catching tuna and tuna-like species in the Indian Ocean</a:t>
            </a:r>
            <a:endParaRPr lang="en-SC" sz="2800" dirty="0">
              <a:solidFill>
                <a:schemeClr val="accent5">
                  <a:lumMod val="75000"/>
                </a:schemeClr>
              </a:solidFill>
            </a:endParaRPr>
          </a:p>
        </p:txBody>
      </p:sp>
    </p:spTree>
    <p:extLst>
      <p:ext uri="{BB962C8B-B14F-4D97-AF65-F5344CB8AC3E}">
        <p14:creationId xmlns:p14="http://schemas.microsoft.com/office/powerpoint/2010/main" val="493707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4039" y="29181"/>
            <a:ext cx="723764" cy="82397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197" y="288400"/>
            <a:ext cx="1900937" cy="564758"/>
          </a:xfrm>
          <a:prstGeom prst="rect">
            <a:avLst/>
          </a:prstGeom>
        </p:spPr>
      </p:pic>
      <p:sp>
        <p:nvSpPr>
          <p:cNvPr id="6" name="Title 1"/>
          <p:cNvSpPr txBox="1">
            <a:spLocks/>
          </p:cNvSpPr>
          <p:nvPr/>
        </p:nvSpPr>
        <p:spPr>
          <a:xfrm>
            <a:off x="794196"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cxnSp>
        <p:nvCxnSpPr>
          <p:cNvPr id="10" name="Straight Connector 9">
            <a:extLst>
              <a:ext uri="{FF2B5EF4-FFF2-40B4-BE49-F238E27FC236}">
                <a16:creationId xmlns:a16="http://schemas.microsoft.com/office/drawing/2014/main" id="{E2413766-41F9-456F-A41D-161760D8A771}"/>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2D32186E-CA7D-270D-954F-08FF4DDA6493}"/>
              </a:ext>
            </a:extLst>
          </p:cNvPr>
          <p:cNvSpPr txBox="1"/>
          <p:nvPr/>
        </p:nvSpPr>
        <p:spPr>
          <a:xfrm>
            <a:off x="850808" y="2547371"/>
            <a:ext cx="10828082" cy="2376997"/>
          </a:xfrm>
          <a:prstGeom prst="rect">
            <a:avLst/>
          </a:prstGeom>
          <a:noFill/>
        </p:spPr>
        <p:txBody>
          <a:bodyPr wrap="square">
            <a:spAutoFit/>
          </a:bodyPr>
          <a:lstStyle/>
          <a:p>
            <a:pPr algn="just">
              <a:lnSpc>
                <a:spcPct val="107000"/>
              </a:lnSpc>
              <a:spcAft>
                <a:spcPts val="800"/>
              </a:spcAft>
            </a:pPr>
            <a:r>
              <a:rPr lang="en-US" sz="28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IOTC Fisheries definition combines concepts from the fishing effort domain (fishing gear, fishing ground, and fishing mode) with concepts from the catches’ domain (target species) and that by doing so it can accurately describe fishing practices for groups of vessels and be used to characterize sub-units within a fishery. </a:t>
            </a:r>
            <a:endParaRPr lang="en-SC" sz="2800" dirty="0">
              <a:solidFill>
                <a:schemeClr val="accent5">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0F282B96-6CF4-91A3-7632-F00DD3DE7E63}"/>
              </a:ext>
            </a:extLst>
          </p:cNvPr>
          <p:cNvSpPr txBox="1"/>
          <p:nvPr/>
        </p:nvSpPr>
        <p:spPr>
          <a:xfrm>
            <a:off x="850807" y="1354794"/>
            <a:ext cx="7946351" cy="707886"/>
          </a:xfrm>
          <a:prstGeom prst="rect">
            <a:avLst/>
          </a:prstGeom>
          <a:noFill/>
        </p:spPr>
        <p:txBody>
          <a:bodyPr wrap="square">
            <a:spAutoFit/>
          </a:bodyPr>
          <a:lstStyle/>
          <a:p>
            <a:pPr algn="just"/>
            <a:r>
              <a:rPr lang="en-US" sz="4000" cap="small" dirty="0">
                <a:solidFill>
                  <a:schemeClr val="accent1">
                    <a:lumMod val="75000"/>
                  </a:schemeClr>
                </a:solidFill>
                <a:latin typeface="+mj-lt"/>
                <a:ea typeface="+mj-ea"/>
                <a:cs typeface="+mj-cs"/>
              </a:rPr>
              <a:t>New approach to define IOTC Fisheries </a:t>
            </a:r>
            <a:endParaRPr lang="en-SC" sz="4000" cap="small" dirty="0">
              <a:solidFill>
                <a:schemeClr val="accent1">
                  <a:lumMod val="75000"/>
                </a:schemeClr>
              </a:solidFill>
              <a:latin typeface="+mj-lt"/>
              <a:ea typeface="+mj-ea"/>
              <a:cs typeface="+mj-cs"/>
            </a:endParaRPr>
          </a:p>
        </p:txBody>
      </p:sp>
    </p:spTree>
    <p:extLst>
      <p:ext uri="{BB962C8B-B14F-4D97-AF65-F5344CB8AC3E}">
        <p14:creationId xmlns:p14="http://schemas.microsoft.com/office/powerpoint/2010/main" val="1126725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4039" y="29181"/>
            <a:ext cx="723764" cy="82397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197" y="288400"/>
            <a:ext cx="1900937" cy="564758"/>
          </a:xfrm>
          <a:prstGeom prst="rect">
            <a:avLst/>
          </a:prstGeom>
        </p:spPr>
      </p:pic>
      <p:sp>
        <p:nvSpPr>
          <p:cNvPr id="6" name="Title 1"/>
          <p:cNvSpPr txBox="1">
            <a:spLocks/>
          </p:cNvSpPr>
          <p:nvPr/>
        </p:nvSpPr>
        <p:spPr>
          <a:xfrm>
            <a:off x="794196"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cxnSp>
        <p:nvCxnSpPr>
          <p:cNvPr id="10" name="Straight Connector 9">
            <a:extLst>
              <a:ext uri="{FF2B5EF4-FFF2-40B4-BE49-F238E27FC236}">
                <a16:creationId xmlns:a16="http://schemas.microsoft.com/office/drawing/2014/main" id="{E2413766-41F9-456F-A41D-161760D8A771}"/>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90E03BD-1664-1E23-DA55-31CDDEC56FC7}"/>
              </a:ext>
            </a:extLst>
          </p:cNvPr>
          <p:cNvPicPr>
            <a:picLocks noChangeAspect="1"/>
          </p:cNvPicPr>
          <p:nvPr/>
        </p:nvPicPr>
        <p:blipFill>
          <a:blip r:embed="rId5"/>
          <a:stretch>
            <a:fillRect/>
          </a:stretch>
        </p:blipFill>
        <p:spPr>
          <a:xfrm>
            <a:off x="397097" y="1174082"/>
            <a:ext cx="11622279" cy="5123576"/>
          </a:xfrm>
          <a:prstGeom prst="rect">
            <a:avLst/>
          </a:prstGeom>
        </p:spPr>
      </p:pic>
    </p:spTree>
    <p:extLst>
      <p:ext uri="{BB962C8B-B14F-4D97-AF65-F5344CB8AC3E}">
        <p14:creationId xmlns:p14="http://schemas.microsoft.com/office/powerpoint/2010/main" val="3603462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4039" y="29181"/>
            <a:ext cx="723764" cy="82397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197" y="288400"/>
            <a:ext cx="1900937" cy="564758"/>
          </a:xfrm>
          <a:prstGeom prst="rect">
            <a:avLst/>
          </a:prstGeom>
        </p:spPr>
      </p:pic>
      <p:sp>
        <p:nvSpPr>
          <p:cNvPr id="6" name="Title 1"/>
          <p:cNvSpPr txBox="1">
            <a:spLocks/>
          </p:cNvSpPr>
          <p:nvPr/>
        </p:nvSpPr>
        <p:spPr>
          <a:xfrm>
            <a:off x="794196"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cxnSp>
        <p:nvCxnSpPr>
          <p:cNvPr id="10" name="Straight Connector 9">
            <a:extLst>
              <a:ext uri="{FF2B5EF4-FFF2-40B4-BE49-F238E27FC236}">
                <a16:creationId xmlns:a16="http://schemas.microsoft.com/office/drawing/2014/main" id="{E2413766-41F9-456F-A41D-161760D8A771}"/>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B6811D4-E681-CE76-E70A-D0ACE904DC49}"/>
              </a:ext>
            </a:extLst>
          </p:cNvPr>
          <p:cNvSpPr txBox="1"/>
          <p:nvPr/>
        </p:nvSpPr>
        <p:spPr>
          <a:xfrm>
            <a:off x="710264" y="1078596"/>
            <a:ext cx="10771472" cy="4949881"/>
          </a:xfrm>
          <a:prstGeom prst="rect">
            <a:avLst/>
          </a:prstGeom>
          <a:noFill/>
        </p:spPr>
        <p:txBody>
          <a:bodyPr wrap="square">
            <a:spAutoFit/>
          </a:bodyPr>
          <a:lstStyle/>
          <a:p>
            <a:pPr algn="just">
              <a:lnSpc>
                <a:spcPct val="107000"/>
              </a:lnSpc>
              <a:spcAft>
                <a:spcPts val="800"/>
              </a:spcAft>
            </a:pPr>
            <a:r>
              <a:rPr lang="en-US" sz="2400" b="1"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The definition of fishery in the IOTC are function of:</a:t>
            </a:r>
          </a:p>
          <a:p>
            <a:pPr algn="just">
              <a:lnSpc>
                <a:spcPct val="107000"/>
              </a:lnSpc>
              <a:spcAft>
                <a:spcPts val="800"/>
              </a:spcAft>
            </a:pPr>
            <a:endParaRPr lang="en-US" sz="2400" b="1"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endParaRPr>
          </a:p>
          <a:p>
            <a:pPr algn="just">
              <a:lnSpc>
                <a:spcPct val="107000"/>
              </a:lnSpc>
              <a:spcAft>
                <a:spcPts val="800"/>
              </a:spcAft>
            </a:pPr>
            <a:r>
              <a:rPr lang="en-US" sz="24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a:t>
            </a:r>
            <a:r>
              <a:rPr lang="en-US" sz="2400" dirty="0" err="1">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i</a:t>
            </a:r>
            <a:r>
              <a:rPr lang="en-US" sz="24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)Purpose of the fishery, </a:t>
            </a:r>
          </a:p>
          <a:p>
            <a:pPr algn="just">
              <a:lnSpc>
                <a:spcPct val="107000"/>
              </a:lnSpc>
              <a:spcAft>
                <a:spcPts val="800"/>
              </a:spcAft>
            </a:pPr>
            <a:r>
              <a:rPr lang="en-US" sz="24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(ii) Area of operation,</a:t>
            </a:r>
          </a:p>
          <a:p>
            <a:pPr algn="just">
              <a:lnSpc>
                <a:spcPct val="107000"/>
              </a:lnSpc>
              <a:spcAft>
                <a:spcPts val="800"/>
              </a:spcAft>
            </a:pPr>
            <a:r>
              <a:rPr lang="en-US" sz="24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(iii) category of length overall,</a:t>
            </a:r>
          </a:p>
          <a:p>
            <a:pPr algn="just">
              <a:lnSpc>
                <a:spcPct val="107000"/>
              </a:lnSpc>
              <a:spcAft>
                <a:spcPts val="800"/>
              </a:spcAft>
            </a:pPr>
            <a:r>
              <a:rPr lang="en-US" sz="24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(iv) gear category,</a:t>
            </a:r>
          </a:p>
          <a:p>
            <a:pPr algn="just">
              <a:lnSpc>
                <a:spcPct val="107000"/>
              </a:lnSpc>
              <a:spcAft>
                <a:spcPts val="800"/>
              </a:spcAft>
            </a:pPr>
            <a:r>
              <a:rPr lang="en-US" sz="24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(v) gear used to catch the fish,</a:t>
            </a:r>
          </a:p>
          <a:p>
            <a:pPr algn="just">
              <a:lnSpc>
                <a:spcPct val="107000"/>
              </a:lnSpc>
              <a:spcAft>
                <a:spcPts val="800"/>
              </a:spcAft>
            </a:pPr>
            <a:r>
              <a:rPr lang="en-US" sz="24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(vi) specific configuration of the gear used to catch the fish,</a:t>
            </a:r>
          </a:p>
          <a:p>
            <a:pPr algn="just">
              <a:lnSpc>
                <a:spcPct val="107000"/>
              </a:lnSpc>
              <a:spcAft>
                <a:spcPts val="800"/>
              </a:spcAft>
            </a:pPr>
            <a:r>
              <a:rPr lang="en-US" sz="24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(vi) fishing mode, and</a:t>
            </a:r>
          </a:p>
          <a:p>
            <a:pPr algn="just">
              <a:lnSpc>
                <a:spcPct val="107000"/>
              </a:lnSpc>
              <a:spcAft>
                <a:spcPts val="800"/>
              </a:spcAft>
            </a:pPr>
            <a:r>
              <a:rPr lang="en-US" sz="24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(viii) target species</a:t>
            </a:r>
            <a:endParaRPr lang="en-SC" sz="2400" dirty="0">
              <a:solidFill>
                <a:schemeClr val="accent5">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8259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4039" y="29181"/>
            <a:ext cx="723764" cy="82397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197" y="288400"/>
            <a:ext cx="1900937" cy="564758"/>
          </a:xfrm>
          <a:prstGeom prst="rect">
            <a:avLst/>
          </a:prstGeom>
        </p:spPr>
      </p:pic>
      <p:sp>
        <p:nvSpPr>
          <p:cNvPr id="6" name="Title 1"/>
          <p:cNvSpPr txBox="1">
            <a:spLocks/>
          </p:cNvSpPr>
          <p:nvPr/>
        </p:nvSpPr>
        <p:spPr>
          <a:xfrm>
            <a:off x="794196"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cxnSp>
        <p:nvCxnSpPr>
          <p:cNvPr id="10" name="Straight Connector 9">
            <a:extLst>
              <a:ext uri="{FF2B5EF4-FFF2-40B4-BE49-F238E27FC236}">
                <a16:creationId xmlns:a16="http://schemas.microsoft.com/office/drawing/2014/main" id="{E2413766-41F9-456F-A41D-161760D8A771}"/>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DD5B720-4FAC-3AE6-29B2-14591793E8B8}"/>
              </a:ext>
            </a:extLst>
          </p:cNvPr>
          <p:cNvSpPr txBox="1"/>
          <p:nvPr/>
        </p:nvSpPr>
        <p:spPr>
          <a:xfrm>
            <a:off x="794195" y="1285763"/>
            <a:ext cx="10676348" cy="3046988"/>
          </a:xfrm>
          <a:prstGeom prst="rect">
            <a:avLst/>
          </a:prstGeom>
          <a:noFill/>
        </p:spPr>
        <p:txBody>
          <a:bodyPr wrap="square">
            <a:spAutoFit/>
          </a:bodyPr>
          <a:lstStyle/>
          <a:p>
            <a:r>
              <a:rPr lang="en-GB" sz="2400" b="1" dirty="0">
                <a:solidFill>
                  <a:schemeClr val="accent5">
                    <a:lumMod val="75000"/>
                  </a:schemeClr>
                </a:solidFill>
              </a:rPr>
              <a:t>(</a:t>
            </a:r>
            <a:r>
              <a:rPr lang="en-GB" sz="2400" b="1" dirty="0" err="1">
                <a:solidFill>
                  <a:schemeClr val="accent5">
                    <a:lumMod val="75000"/>
                  </a:schemeClr>
                </a:solidFill>
              </a:rPr>
              <a:t>i</a:t>
            </a:r>
            <a:r>
              <a:rPr lang="en-GB" sz="2400" b="1" dirty="0">
                <a:solidFill>
                  <a:schemeClr val="accent5">
                    <a:lumMod val="75000"/>
                  </a:schemeClr>
                </a:solidFill>
              </a:rPr>
              <a:t>) purpose of the fishery:</a:t>
            </a:r>
          </a:p>
          <a:p>
            <a:pPr marL="285750" indent="-285750">
              <a:buFont typeface="Arial" panose="020B0604020202020204" pitchFamily="34" charset="0"/>
              <a:buChar char="•"/>
            </a:pPr>
            <a:r>
              <a:rPr lang="en-GB" sz="2400" dirty="0">
                <a:solidFill>
                  <a:schemeClr val="accent5">
                    <a:lumMod val="75000"/>
                  </a:schemeClr>
                </a:solidFill>
              </a:rPr>
              <a:t>recreational, i.e., the fish is caught for recreational purposes only</a:t>
            </a:r>
          </a:p>
          <a:p>
            <a:pPr marL="285750" indent="-285750">
              <a:buFont typeface="Arial" panose="020B0604020202020204" pitchFamily="34" charset="0"/>
              <a:buChar char="•"/>
            </a:pPr>
            <a:r>
              <a:rPr lang="en-GB" sz="2400" dirty="0">
                <a:solidFill>
                  <a:schemeClr val="accent5">
                    <a:lumMod val="75000"/>
                  </a:schemeClr>
                </a:solidFill>
              </a:rPr>
              <a:t>subsistence, i.e., the fish is exclusively consumed by the fishermen and their households</a:t>
            </a:r>
          </a:p>
          <a:p>
            <a:pPr marL="285750" indent="-285750">
              <a:buFont typeface="Arial" panose="020B0604020202020204" pitchFamily="34" charset="0"/>
              <a:buChar char="•"/>
            </a:pPr>
            <a:r>
              <a:rPr lang="en-GB" sz="2400" dirty="0">
                <a:solidFill>
                  <a:schemeClr val="accent5">
                    <a:lumMod val="75000"/>
                  </a:schemeClr>
                </a:solidFill>
              </a:rPr>
              <a:t>commercial, i.e., the fish is sold at the landing site or at a market, exported, or sold to processing / canning factories</a:t>
            </a:r>
          </a:p>
          <a:p>
            <a:pPr marL="285750" indent="-285750">
              <a:buFont typeface="Arial" panose="020B0604020202020204" pitchFamily="34" charset="0"/>
              <a:buChar char="•"/>
            </a:pPr>
            <a:r>
              <a:rPr lang="en-GB" sz="2400" dirty="0">
                <a:solidFill>
                  <a:schemeClr val="accent5">
                    <a:lumMod val="75000"/>
                  </a:schemeClr>
                </a:solidFill>
              </a:rPr>
              <a:t>scientific, i.e., the fishery only operates to collect scientific information or support the training of scientists and fishermen</a:t>
            </a:r>
          </a:p>
        </p:txBody>
      </p:sp>
      <p:pic>
        <p:nvPicPr>
          <p:cNvPr id="9" name="Picture 8">
            <a:extLst>
              <a:ext uri="{FF2B5EF4-FFF2-40B4-BE49-F238E27FC236}">
                <a16:creationId xmlns:a16="http://schemas.microsoft.com/office/drawing/2014/main" id="{7E985783-0F72-34F0-6260-30E6B0EE9FB9}"/>
              </a:ext>
            </a:extLst>
          </p:cNvPr>
          <p:cNvPicPr>
            <a:picLocks noChangeAspect="1"/>
          </p:cNvPicPr>
          <p:nvPr/>
        </p:nvPicPr>
        <p:blipFill>
          <a:blip r:embed="rId5"/>
          <a:stretch>
            <a:fillRect/>
          </a:stretch>
        </p:blipFill>
        <p:spPr>
          <a:xfrm>
            <a:off x="746843" y="4759015"/>
            <a:ext cx="10979401" cy="1519583"/>
          </a:xfrm>
          <a:prstGeom prst="rect">
            <a:avLst/>
          </a:prstGeom>
        </p:spPr>
      </p:pic>
    </p:spTree>
    <p:extLst>
      <p:ext uri="{BB962C8B-B14F-4D97-AF65-F5344CB8AC3E}">
        <p14:creationId xmlns:p14="http://schemas.microsoft.com/office/powerpoint/2010/main" val="1036445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4039" y="29181"/>
            <a:ext cx="723764" cy="82397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197" y="288400"/>
            <a:ext cx="1900937" cy="564758"/>
          </a:xfrm>
          <a:prstGeom prst="rect">
            <a:avLst/>
          </a:prstGeom>
        </p:spPr>
      </p:pic>
      <p:sp>
        <p:nvSpPr>
          <p:cNvPr id="6" name="Title 1"/>
          <p:cNvSpPr txBox="1">
            <a:spLocks/>
          </p:cNvSpPr>
          <p:nvPr/>
        </p:nvSpPr>
        <p:spPr>
          <a:xfrm>
            <a:off x="794196"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cxnSp>
        <p:nvCxnSpPr>
          <p:cNvPr id="10" name="Straight Connector 9">
            <a:extLst>
              <a:ext uri="{FF2B5EF4-FFF2-40B4-BE49-F238E27FC236}">
                <a16:creationId xmlns:a16="http://schemas.microsoft.com/office/drawing/2014/main" id="{E2413766-41F9-456F-A41D-161760D8A771}"/>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059B0F8-F8C9-E511-3782-CD4C289E7622}"/>
              </a:ext>
            </a:extLst>
          </p:cNvPr>
          <p:cNvSpPr txBox="1"/>
          <p:nvPr/>
        </p:nvSpPr>
        <p:spPr>
          <a:xfrm>
            <a:off x="850808" y="1146558"/>
            <a:ext cx="10771471" cy="3543984"/>
          </a:xfrm>
          <a:prstGeom prst="rect">
            <a:avLst/>
          </a:prstGeom>
          <a:noFill/>
        </p:spPr>
        <p:txBody>
          <a:bodyPr wrap="square">
            <a:spAutoFit/>
          </a:bodyPr>
          <a:lstStyle/>
          <a:p>
            <a:pPr algn="just">
              <a:lnSpc>
                <a:spcPct val="107000"/>
              </a:lnSpc>
              <a:spcAft>
                <a:spcPts val="800"/>
              </a:spcAft>
            </a:pPr>
            <a:r>
              <a:rPr lang="en-US" sz="2400" b="1"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(ii) area of operation of the vessels engaged in the fishery: </a:t>
            </a:r>
            <a:endParaRPr lang="en-GB" sz="2400" b="1" dirty="0">
              <a:solidFill>
                <a:schemeClr val="accent5">
                  <a:lumMod val="75000"/>
                </a:schemeClr>
              </a:solidFill>
              <a:latin typeface="Calibri" panose="020F0502020204030204" pitchFamily="34" charset="0"/>
              <a:ea typeface="Times New Roman" panose="02020603050405020304" pitchFamily="18" charset="0"/>
              <a:cs typeface="Times New Roman" panose="02020603050405020304" pitchFamily="18" charset="0"/>
            </a:endParaRPr>
          </a:p>
          <a:p>
            <a:pPr marL="342900" indent="-342900" algn="just">
              <a:lnSpc>
                <a:spcPct val="107000"/>
              </a:lnSpc>
              <a:spcAft>
                <a:spcPts val="800"/>
              </a:spcAft>
              <a:buFont typeface="Arial" panose="020B0604020202020204" pitchFamily="34" charset="0"/>
              <a:buChar char="•"/>
            </a:pPr>
            <a:r>
              <a:rPr lang="en-US" sz="24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NJA, i.e., vessels operate exclusively within areas under national jurisdiction of their flag state (territorial sea, contiguous zone as well as EEZ waters)</a:t>
            </a:r>
            <a:endParaRPr lang="en-GB" sz="2400" dirty="0">
              <a:solidFill>
                <a:schemeClr val="accent5">
                  <a:lumMod val="75000"/>
                </a:schemeClr>
              </a:solidFill>
              <a:latin typeface="Calibri" panose="020F0502020204030204" pitchFamily="34" charset="0"/>
              <a:ea typeface="Times New Roman" panose="02020603050405020304" pitchFamily="18" charset="0"/>
              <a:cs typeface="Times New Roman" panose="02020603050405020304" pitchFamily="18" charset="0"/>
            </a:endParaRPr>
          </a:p>
          <a:p>
            <a:pPr marL="342900" indent="-342900" algn="just">
              <a:lnSpc>
                <a:spcPct val="107000"/>
              </a:lnSpc>
              <a:spcAft>
                <a:spcPts val="800"/>
              </a:spcAft>
              <a:buFont typeface="Arial" panose="020B0604020202020204" pitchFamily="34" charset="0"/>
              <a:buChar char="•"/>
            </a:pPr>
            <a:r>
              <a:rPr lang="en-US" sz="24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NJA and ABNJ, i.e., vessels operate in areas under national jurisdiction as well as in areas beyond national jurisdiction of their flag state (i.e., high seas or areas under national jurisdiction of other coastal states)</a:t>
            </a:r>
            <a:endParaRPr lang="en-GB" sz="2400" dirty="0">
              <a:solidFill>
                <a:schemeClr val="accent5">
                  <a:lumMod val="75000"/>
                </a:schemeClr>
              </a:solidFill>
              <a:latin typeface="Calibri" panose="020F0502020204030204" pitchFamily="34" charset="0"/>
              <a:ea typeface="Times New Roman" panose="02020603050405020304" pitchFamily="18" charset="0"/>
              <a:cs typeface="Times New Roman" panose="02020603050405020304" pitchFamily="18" charset="0"/>
            </a:endParaRPr>
          </a:p>
          <a:p>
            <a:pPr marL="342900" indent="-342900" algn="just">
              <a:lnSpc>
                <a:spcPct val="107000"/>
              </a:lnSpc>
              <a:spcAft>
                <a:spcPts val="800"/>
              </a:spcAft>
              <a:buFont typeface="Arial" panose="020B0604020202020204" pitchFamily="34" charset="0"/>
              <a:buChar char="•"/>
            </a:pPr>
            <a:r>
              <a:rPr lang="en-US" sz="24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ABNJ, i.e., vessels operate exclusively in areas beyond national jurisdiction of their flag state (i.e., high seas or areas under national jurisdiction of other coastal states)</a:t>
            </a:r>
            <a:endParaRPr lang="en-SC" sz="2400" dirty="0">
              <a:solidFill>
                <a:schemeClr val="accent5">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5E82F489-67CB-F916-D716-646BFA226B5C}"/>
              </a:ext>
            </a:extLst>
          </p:cNvPr>
          <p:cNvPicPr>
            <a:picLocks noChangeAspect="1"/>
          </p:cNvPicPr>
          <p:nvPr/>
        </p:nvPicPr>
        <p:blipFill>
          <a:blip r:embed="rId5"/>
          <a:stretch>
            <a:fillRect/>
          </a:stretch>
        </p:blipFill>
        <p:spPr>
          <a:xfrm>
            <a:off x="850808" y="4833736"/>
            <a:ext cx="10828083" cy="1494953"/>
          </a:xfrm>
          <a:prstGeom prst="rect">
            <a:avLst/>
          </a:prstGeom>
        </p:spPr>
      </p:pic>
    </p:spTree>
    <p:extLst>
      <p:ext uri="{BB962C8B-B14F-4D97-AF65-F5344CB8AC3E}">
        <p14:creationId xmlns:p14="http://schemas.microsoft.com/office/powerpoint/2010/main" val="2737634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4039" y="29181"/>
            <a:ext cx="723764" cy="82397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197" y="288400"/>
            <a:ext cx="1900937" cy="564758"/>
          </a:xfrm>
          <a:prstGeom prst="rect">
            <a:avLst/>
          </a:prstGeom>
        </p:spPr>
      </p:pic>
      <p:sp>
        <p:nvSpPr>
          <p:cNvPr id="6" name="Title 1"/>
          <p:cNvSpPr txBox="1">
            <a:spLocks/>
          </p:cNvSpPr>
          <p:nvPr/>
        </p:nvSpPr>
        <p:spPr>
          <a:xfrm>
            <a:off x="794196"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cxnSp>
        <p:nvCxnSpPr>
          <p:cNvPr id="10" name="Straight Connector 9">
            <a:extLst>
              <a:ext uri="{FF2B5EF4-FFF2-40B4-BE49-F238E27FC236}">
                <a16:creationId xmlns:a16="http://schemas.microsoft.com/office/drawing/2014/main" id="{E2413766-41F9-456F-A41D-161760D8A771}"/>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18DB6B54-BF8E-6255-8270-D15B2E55EDDC}"/>
              </a:ext>
            </a:extLst>
          </p:cNvPr>
          <p:cNvSpPr txBox="1"/>
          <p:nvPr/>
        </p:nvSpPr>
        <p:spPr>
          <a:xfrm>
            <a:off x="850808" y="1409852"/>
            <a:ext cx="10658020" cy="2461058"/>
          </a:xfrm>
          <a:prstGeom prst="rect">
            <a:avLst/>
          </a:prstGeom>
          <a:noFill/>
        </p:spPr>
        <p:txBody>
          <a:bodyPr wrap="square">
            <a:spAutoFit/>
          </a:bodyPr>
          <a:lstStyle/>
          <a:p>
            <a:pPr algn="just">
              <a:lnSpc>
                <a:spcPct val="107000"/>
              </a:lnSpc>
              <a:spcAft>
                <a:spcPts val="800"/>
              </a:spcAft>
            </a:pPr>
            <a:r>
              <a:rPr lang="en-US" sz="2400" b="1"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(iii) category of length overall (</a:t>
            </a:r>
            <a:r>
              <a:rPr lang="en-US" sz="2400" b="1" dirty="0" err="1">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LoA</a:t>
            </a:r>
            <a:r>
              <a:rPr lang="en-US" sz="2400" b="1"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of the vessels engaged in the fishery:</a:t>
            </a:r>
            <a:endParaRPr lang="en-GB" sz="2400" b="1" dirty="0">
              <a:solidFill>
                <a:schemeClr val="accent5">
                  <a:lumMod val="75000"/>
                </a:schemeClr>
              </a:solidFill>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800"/>
              </a:spcAft>
            </a:pPr>
            <a:endParaRPr lang="en-US" sz="24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endParaRPr>
          </a:p>
          <a:p>
            <a:pPr marL="342900" indent="-342900" algn="just">
              <a:lnSpc>
                <a:spcPct val="107000"/>
              </a:lnSpc>
              <a:spcAft>
                <a:spcPts val="800"/>
              </a:spcAft>
              <a:buFont typeface="Arial" panose="020B0604020202020204" pitchFamily="34" charset="0"/>
              <a:buChar char="•"/>
            </a:pPr>
            <a:r>
              <a:rPr lang="en-US" sz="2400" dirty="0" err="1">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LoA</a:t>
            </a:r>
            <a:r>
              <a:rPr lang="en-US" sz="24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&lt; 15 m</a:t>
            </a:r>
            <a:endParaRPr lang="en-GB" sz="2400" dirty="0">
              <a:solidFill>
                <a:schemeClr val="accent5">
                  <a:lumMod val="75000"/>
                </a:schemeClr>
              </a:solidFill>
              <a:latin typeface="Calibri" panose="020F0502020204030204" pitchFamily="34" charset="0"/>
              <a:ea typeface="Times New Roman" panose="02020603050405020304" pitchFamily="18" charset="0"/>
              <a:cs typeface="Times New Roman" panose="02020603050405020304" pitchFamily="18" charset="0"/>
            </a:endParaRPr>
          </a:p>
          <a:p>
            <a:pPr marL="342900" indent="-342900" algn="just">
              <a:lnSpc>
                <a:spcPct val="107000"/>
              </a:lnSpc>
              <a:spcAft>
                <a:spcPts val="800"/>
              </a:spcAft>
              <a:buFont typeface="Arial" panose="020B0604020202020204" pitchFamily="34" charset="0"/>
              <a:buChar char="•"/>
            </a:pPr>
            <a:r>
              <a:rPr lang="en-US" sz="24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15 m ≤ </a:t>
            </a:r>
            <a:r>
              <a:rPr lang="en-US" sz="2400" dirty="0" err="1">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LoA</a:t>
            </a:r>
            <a:r>
              <a:rPr lang="en-US" sz="24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&lt; 24 m</a:t>
            </a:r>
            <a:endParaRPr lang="en-GB" sz="2400" dirty="0">
              <a:solidFill>
                <a:schemeClr val="accent5">
                  <a:lumMod val="75000"/>
                </a:schemeClr>
              </a:solidFill>
              <a:latin typeface="Calibri" panose="020F0502020204030204" pitchFamily="34" charset="0"/>
              <a:ea typeface="Times New Roman" panose="02020603050405020304" pitchFamily="18" charset="0"/>
              <a:cs typeface="Times New Roman" panose="02020603050405020304" pitchFamily="18" charset="0"/>
            </a:endParaRPr>
          </a:p>
          <a:p>
            <a:pPr marL="342900" indent="-342900" algn="just">
              <a:lnSpc>
                <a:spcPct val="107000"/>
              </a:lnSpc>
              <a:spcAft>
                <a:spcPts val="800"/>
              </a:spcAft>
              <a:buFont typeface="Arial" panose="020B0604020202020204" pitchFamily="34" charset="0"/>
              <a:buChar char="•"/>
            </a:pPr>
            <a:r>
              <a:rPr lang="en-US" sz="2400" dirty="0" err="1">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LoA</a:t>
            </a:r>
            <a:r>
              <a:rPr lang="en-US" sz="24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 24 m</a:t>
            </a:r>
            <a:endParaRPr lang="en-SC" sz="2400" dirty="0">
              <a:solidFill>
                <a:schemeClr val="accent5">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2F02EE0E-D8D5-4B81-2CAF-2D12BEB17863}"/>
              </a:ext>
            </a:extLst>
          </p:cNvPr>
          <p:cNvPicPr>
            <a:picLocks noChangeAspect="1"/>
          </p:cNvPicPr>
          <p:nvPr/>
        </p:nvPicPr>
        <p:blipFill>
          <a:blip r:embed="rId5"/>
          <a:stretch>
            <a:fillRect/>
          </a:stretch>
        </p:blipFill>
        <p:spPr>
          <a:xfrm>
            <a:off x="794196" y="4259238"/>
            <a:ext cx="10828083" cy="1517727"/>
          </a:xfrm>
          <a:prstGeom prst="rect">
            <a:avLst/>
          </a:prstGeom>
        </p:spPr>
      </p:pic>
    </p:spTree>
    <p:extLst>
      <p:ext uri="{BB962C8B-B14F-4D97-AF65-F5344CB8AC3E}">
        <p14:creationId xmlns:p14="http://schemas.microsoft.com/office/powerpoint/2010/main" val="2444663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4039" y="29181"/>
            <a:ext cx="723764" cy="82397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197" y="288400"/>
            <a:ext cx="1900937" cy="564758"/>
          </a:xfrm>
          <a:prstGeom prst="rect">
            <a:avLst/>
          </a:prstGeom>
        </p:spPr>
      </p:pic>
      <p:sp>
        <p:nvSpPr>
          <p:cNvPr id="6" name="Title 1"/>
          <p:cNvSpPr txBox="1">
            <a:spLocks/>
          </p:cNvSpPr>
          <p:nvPr/>
        </p:nvSpPr>
        <p:spPr>
          <a:xfrm>
            <a:off x="794196"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cxnSp>
        <p:nvCxnSpPr>
          <p:cNvPr id="10" name="Straight Connector 9">
            <a:extLst>
              <a:ext uri="{FF2B5EF4-FFF2-40B4-BE49-F238E27FC236}">
                <a16:creationId xmlns:a16="http://schemas.microsoft.com/office/drawing/2014/main" id="{E2413766-41F9-456F-A41D-161760D8A771}"/>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E77C0F3-832B-AFCE-3629-DD93E0449458}"/>
              </a:ext>
            </a:extLst>
          </p:cNvPr>
          <p:cNvSpPr txBox="1"/>
          <p:nvPr/>
        </p:nvSpPr>
        <p:spPr>
          <a:xfrm>
            <a:off x="822502" y="1058952"/>
            <a:ext cx="10546995" cy="3985258"/>
          </a:xfrm>
          <a:prstGeom prst="rect">
            <a:avLst/>
          </a:prstGeom>
          <a:noFill/>
        </p:spPr>
        <p:txBody>
          <a:bodyPr wrap="square">
            <a:spAutoFit/>
          </a:bodyPr>
          <a:lstStyle/>
          <a:p>
            <a:pPr algn="just">
              <a:lnSpc>
                <a:spcPct val="107000"/>
              </a:lnSpc>
              <a:spcAft>
                <a:spcPts val="800"/>
              </a:spcAft>
            </a:pPr>
            <a:r>
              <a:rPr lang="en-US" sz="2400" b="1"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(iv) gear category; mapped by gear groups according to the ISSCFG categorization:</a:t>
            </a:r>
            <a:endParaRPr lang="en-GB" sz="2400" b="1" dirty="0">
              <a:solidFill>
                <a:schemeClr val="accent5">
                  <a:lumMod val="75000"/>
                </a:schemeClr>
              </a:solidFill>
              <a:latin typeface="Calibri" panose="020F0502020204030204" pitchFamily="34" charset="0"/>
              <a:ea typeface="Times New Roman" panose="02020603050405020304" pitchFamily="18" charset="0"/>
              <a:cs typeface="Times New Roman" panose="02020603050405020304" pitchFamily="18" charset="0"/>
            </a:endParaRPr>
          </a:p>
          <a:p>
            <a:pPr marL="342900" indent="-342900" algn="just">
              <a:lnSpc>
                <a:spcPct val="107000"/>
              </a:lnSpc>
              <a:spcAft>
                <a:spcPts val="800"/>
              </a:spcAft>
              <a:buFont typeface="Arial" panose="020B0604020202020204" pitchFamily="34" charset="0"/>
              <a:buChar char="•"/>
            </a:pPr>
            <a:r>
              <a:rPr lang="en-US" sz="22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Purse seines, includes purse seines and </a:t>
            </a:r>
            <a:r>
              <a:rPr lang="en-US" sz="2200" dirty="0" err="1">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ringnets</a:t>
            </a:r>
            <a:r>
              <a:rPr lang="en-US" sz="22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i.e., surrounding nets without purse seines</a:t>
            </a:r>
          </a:p>
          <a:p>
            <a:pPr marL="342900" indent="-342900" algn="just">
              <a:lnSpc>
                <a:spcPct val="107000"/>
              </a:lnSpc>
              <a:spcAft>
                <a:spcPts val="800"/>
              </a:spcAft>
              <a:buFont typeface="Arial" panose="020B0604020202020204" pitchFamily="34" charset="0"/>
              <a:buChar char="•"/>
            </a:pPr>
            <a:r>
              <a:rPr lang="en-US" sz="22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Gillnets, includes set gillnets, drift gillnets and encircling gillnets</a:t>
            </a:r>
            <a:endParaRPr lang="en-GB" sz="2200" dirty="0">
              <a:solidFill>
                <a:schemeClr val="accent5">
                  <a:lumMod val="75000"/>
                </a:schemeClr>
              </a:solidFill>
              <a:latin typeface="Calibri" panose="020F0502020204030204" pitchFamily="34" charset="0"/>
              <a:ea typeface="Times New Roman" panose="02020603050405020304" pitchFamily="18" charset="0"/>
              <a:cs typeface="Times New Roman" panose="02020603050405020304" pitchFamily="18" charset="0"/>
            </a:endParaRPr>
          </a:p>
          <a:p>
            <a:pPr marL="342900" indent="-342900" algn="just">
              <a:lnSpc>
                <a:spcPct val="107000"/>
              </a:lnSpc>
              <a:spcAft>
                <a:spcPts val="800"/>
              </a:spcAft>
              <a:buFont typeface="Arial" panose="020B0604020202020204" pitchFamily="34" charset="0"/>
              <a:buChar char="•"/>
            </a:pPr>
            <a:r>
              <a:rPr lang="en-US" sz="22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Hooks and lines, includes manual and mechanized handlines, vertical lines and trolling lines</a:t>
            </a:r>
          </a:p>
          <a:p>
            <a:pPr marL="342900" indent="-342900" algn="just">
              <a:lnSpc>
                <a:spcPct val="107000"/>
              </a:lnSpc>
              <a:spcAft>
                <a:spcPts val="800"/>
              </a:spcAft>
              <a:buFont typeface="Arial" panose="020B0604020202020204" pitchFamily="34" charset="0"/>
              <a:buChar char="•"/>
            </a:pPr>
            <a:r>
              <a:rPr lang="en-US" sz="22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Longlines, includes set longlines, drifting longlines and longlines (</a:t>
            </a:r>
            <a:r>
              <a:rPr lang="en-US" sz="2200" dirty="0" err="1">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nei</a:t>
            </a:r>
            <a:r>
              <a:rPr lang="en-US" sz="22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2200" dirty="0">
              <a:solidFill>
                <a:schemeClr val="accent5">
                  <a:lumMod val="75000"/>
                </a:schemeClr>
              </a:solidFill>
              <a:latin typeface="Calibri" panose="020F0502020204030204" pitchFamily="34" charset="0"/>
              <a:ea typeface="Times New Roman" panose="02020603050405020304" pitchFamily="18" charset="0"/>
              <a:cs typeface="Times New Roman" panose="02020603050405020304" pitchFamily="18" charset="0"/>
            </a:endParaRPr>
          </a:p>
          <a:p>
            <a:pPr marL="342900" indent="-342900" algn="just">
              <a:lnSpc>
                <a:spcPct val="107000"/>
              </a:lnSpc>
              <a:spcAft>
                <a:spcPts val="800"/>
              </a:spcAft>
              <a:buFont typeface="Arial" panose="020B0604020202020204" pitchFamily="34" charset="0"/>
              <a:buChar char="•"/>
            </a:pPr>
            <a:r>
              <a:rPr lang="en-US" sz="22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Pole-and-lines, includes manual and mechanized pole-and-lines </a:t>
            </a:r>
            <a:endParaRPr lang="en-GB" sz="2200" dirty="0">
              <a:solidFill>
                <a:schemeClr val="accent5">
                  <a:lumMod val="75000"/>
                </a:schemeClr>
              </a:solidFill>
              <a:latin typeface="Calibri" panose="020F0502020204030204" pitchFamily="34" charset="0"/>
              <a:ea typeface="Times New Roman" panose="02020603050405020304" pitchFamily="18" charset="0"/>
              <a:cs typeface="Times New Roman" panose="02020603050405020304" pitchFamily="18" charset="0"/>
            </a:endParaRPr>
          </a:p>
          <a:p>
            <a:pPr marL="342900" indent="-342900" algn="just">
              <a:lnSpc>
                <a:spcPct val="107000"/>
              </a:lnSpc>
              <a:spcAft>
                <a:spcPts val="800"/>
              </a:spcAft>
              <a:buFont typeface="Arial" panose="020B0604020202020204" pitchFamily="34" charset="0"/>
              <a:buChar char="•"/>
            </a:pPr>
            <a:r>
              <a:rPr lang="en-US" sz="22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Other, a subset of seine nets, trawls, lift nets, falling gear, traps, and miscellaneous gear</a:t>
            </a:r>
            <a:endParaRPr lang="en-SC" sz="2200" dirty="0">
              <a:solidFill>
                <a:schemeClr val="accent5">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9A294749-298C-66D8-4DDB-97656C532C3B}"/>
              </a:ext>
            </a:extLst>
          </p:cNvPr>
          <p:cNvPicPr>
            <a:picLocks noChangeAspect="1"/>
          </p:cNvPicPr>
          <p:nvPr/>
        </p:nvPicPr>
        <p:blipFill rotWithShape="1">
          <a:blip r:embed="rId5"/>
          <a:srcRect r="772"/>
          <a:stretch/>
        </p:blipFill>
        <p:spPr>
          <a:xfrm>
            <a:off x="932195" y="5130205"/>
            <a:ext cx="10465608" cy="1455874"/>
          </a:xfrm>
          <a:prstGeom prst="rect">
            <a:avLst/>
          </a:prstGeom>
        </p:spPr>
      </p:pic>
    </p:spTree>
    <p:extLst>
      <p:ext uri="{BB962C8B-B14F-4D97-AF65-F5344CB8AC3E}">
        <p14:creationId xmlns:p14="http://schemas.microsoft.com/office/powerpoint/2010/main" val="2883306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4039" y="29181"/>
            <a:ext cx="723764" cy="82397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197" y="288400"/>
            <a:ext cx="1900937" cy="564758"/>
          </a:xfrm>
          <a:prstGeom prst="rect">
            <a:avLst/>
          </a:prstGeom>
        </p:spPr>
      </p:pic>
      <p:sp>
        <p:nvSpPr>
          <p:cNvPr id="6" name="Title 1"/>
          <p:cNvSpPr txBox="1">
            <a:spLocks/>
          </p:cNvSpPr>
          <p:nvPr/>
        </p:nvSpPr>
        <p:spPr>
          <a:xfrm>
            <a:off x="794196"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cxnSp>
        <p:nvCxnSpPr>
          <p:cNvPr id="10" name="Straight Connector 9">
            <a:extLst>
              <a:ext uri="{FF2B5EF4-FFF2-40B4-BE49-F238E27FC236}">
                <a16:creationId xmlns:a16="http://schemas.microsoft.com/office/drawing/2014/main" id="{E2413766-41F9-456F-A41D-161760D8A771}"/>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F918212-2157-0D12-CD6D-13F30C9CF85F}"/>
              </a:ext>
            </a:extLst>
          </p:cNvPr>
          <p:cNvSpPr txBox="1"/>
          <p:nvPr/>
        </p:nvSpPr>
        <p:spPr>
          <a:xfrm>
            <a:off x="794194" y="1127590"/>
            <a:ext cx="10903819" cy="1362937"/>
          </a:xfrm>
          <a:prstGeom prst="rect">
            <a:avLst/>
          </a:prstGeom>
          <a:noFill/>
        </p:spPr>
        <p:txBody>
          <a:bodyPr wrap="square">
            <a:spAutoFit/>
          </a:bodyPr>
          <a:lstStyle/>
          <a:p>
            <a:pPr algn="just">
              <a:lnSpc>
                <a:spcPct val="107000"/>
              </a:lnSpc>
              <a:spcAft>
                <a:spcPts val="800"/>
              </a:spcAft>
            </a:pPr>
            <a:r>
              <a:rPr lang="en-US" sz="2400" b="1"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(v) gear used to catch the fish</a:t>
            </a:r>
          </a:p>
          <a:p>
            <a:pPr algn="just">
              <a:lnSpc>
                <a:spcPct val="107000"/>
              </a:lnSpc>
              <a:spcAft>
                <a:spcPts val="800"/>
              </a:spcAft>
            </a:pPr>
            <a:r>
              <a:rPr lang="en-US" sz="24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Mapped on the latest ISSCFG gear codes, and more specifically on those belonging to the selected gear category GC</a:t>
            </a:r>
            <a:endParaRPr lang="en-SC" sz="2400" dirty="0">
              <a:solidFill>
                <a:schemeClr val="accent5">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7AE7EAA1-C8B5-DEAB-C1F9-864E7356D58A}"/>
              </a:ext>
            </a:extLst>
          </p:cNvPr>
          <p:cNvPicPr>
            <a:picLocks noChangeAspect="1"/>
          </p:cNvPicPr>
          <p:nvPr/>
        </p:nvPicPr>
        <p:blipFill>
          <a:blip r:embed="rId5"/>
          <a:stretch>
            <a:fillRect/>
          </a:stretch>
        </p:blipFill>
        <p:spPr>
          <a:xfrm>
            <a:off x="794194" y="2618260"/>
            <a:ext cx="9595945" cy="1342400"/>
          </a:xfrm>
          <a:prstGeom prst="rect">
            <a:avLst/>
          </a:prstGeom>
        </p:spPr>
      </p:pic>
      <p:pic>
        <p:nvPicPr>
          <p:cNvPr id="13" name="Picture 12">
            <a:extLst>
              <a:ext uri="{FF2B5EF4-FFF2-40B4-BE49-F238E27FC236}">
                <a16:creationId xmlns:a16="http://schemas.microsoft.com/office/drawing/2014/main" id="{5FDC0757-95D3-2FFB-8A50-594B36515BE9}"/>
              </a:ext>
            </a:extLst>
          </p:cNvPr>
          <p:cNvPicPr>
            <a:picLocks noChangeAspect="1"/>
          </p:cNvPicPr>
          <p:nvPr/>
        </p:nvPicPr>
        <p:blipFill>
          <a:blip r:embed="rId6"/>
          <a:stretch>
            <a:fillRect/>
          </a:stretch>
        </p:blipFill>
        <p:spPr>
          <a:xfrm>
            <a:off x="850808" y="3981197"/>
            <a:ext cx="9539331" cy="1342400"/>
          </a:xfrm>
          <a:prstGeom prst="rect">
            <a:avLst/>
          </a:prstGeom>
        </p:spPr>
      </p:pic>
      <p:pic>
        <p:nvPicPr>
          <p:cNvPr id="15" name="Picture 14">
            <a:extLst>
              <a:ext uri="{FF2B5EF4-FFF2-40B4-BE49-F238E27FC236}">
                <a16:creationId xmlns:a16="http://schemas.microsoft.com/office/drawing/2014/main" id="{E47EB2E3-3E13-2EF1-507D-164D06EC8D72}"/>
              </a:ext>
            </a:extLst>
          </p:cNvPr>
          <p:cNvPicPr>
            <a:picLocks noChangeAspect="1"/>
          </p:cNvPicPr>
          <p:nvPr/>
        </p:nvPicPr>
        <p:blipFill>
          <a:blip r:embed="rId7"/>
          <a:stretch>
            <a:fillRect/>
          </a:stretch>
        </p:blipFill>
        <p:spPr>
          <a:xfrm>
            <a:off x="811975" y="5384948"/>
            <a:ext cx="9595946" cy="1342400"/>
          </a:xfrm>
          <a:prstGeom prst="rect">
            <a:avLst/>
          </a:prstGeom>
        </p:spPr>
      </p:pic>
    </p:spTree>
    <p:extLst>
      <p:ext uri="{BB962C8B-B14F-4D97-AF65-F5344CB8AC3E}">
        <p14:creationId xmlns:p14="http://schemas.microsoft.com/office/powerpoint/2010/main" val="591532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4039" y="29181"/>
            <a:ext cx="723764" cy="82397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197" y="288400"/>
            <a:ext cx="1900937" cy="564758"/>
          </a:xfrm>
          <a:prstGeom prst="rect">
            <a:avLst/>
          </a:prstGeom>
        </p:spPr>
      </p:pic>
      <p:sp>
        <p:nvSpPr>
          <p:cNvPr id="6" name="Title 1"/>
          <p:cNvSpPr txBox="1">
            <a:spLocks/>
          </p:cNvSpPr>
          <p:nvPr/>
        </p:nvSpPr>
        <p:spPr>
          <a:xfrm>
            <a:off x="794196"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cxnSp>
        <p:nvCxnSpPr>
          <p:cNvPr id="10" name="Straight Connector 9">
            <a:extLst>
              <a:ext uri="{FF2B5EF4-FFF2-40B4-BE49-F238E27FC236}">
                <a16:creationId xmlns:a16="http://schemas.microsoft.com/office/drawing/2014/main" id="{E2413766-41F9-456F-A41D-161760D8A771}"/>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42935B7-6D8C-4304-1EB2-407436DAB4BA}"/>
              </a:ext>
            </a:extLst>
          </p:cNvPr>
          <p:cNvSpPr txBox="1"/>
          <p:nvPr/>
        </p:nvSpPr>
        <p:spPr>
          <a:xfrm>
            <a:off x="850807" y="1146558"/>
            <a:ext cx="10771471" cy="1362937"/>
          </a:xfrm>
          <a:prstGeom prst="rect">
            <a:avLst/>
          </a:prstGeom>
          <a:noFill/>
        </p:spPr>
        <p:txBody>
          <a:bodyPr wrap="square">
            <a:spAutoFit/>
          </a:bodyPr>
          <a:lstStyle/>
          <a:p>
            <a:pPr algn="just">
              <a:lnSpc>
                <a:spcPct val="107000"/>
              </a:lnSpc>
              <a:spcAft>
                <a:spcPts val="800"/>
              </a:spcAft>
            </a:pPr>
            <a:r>
              <a:rPr lang="en-US" sz="2400" b="1"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(vi) specific configuration of the gear used to catch the fish (optional)</a:t>
            </a:r>
          </a:p>
          <a:p>
            <a:pPr algn="just">
              <a:lnSpc>
                <a:spcPct val="107000"/>
              </a:lnSpc>
              <a:spcAft>
                <a:spcPts val="800"/>
              </a:spcAft>
            </a:pPr>
            <a:r>
              <a:rPr lang="en-US" sz="2400" dirty="0">
                <a:solidFill>
                  <a:schemeClr val="accent5">
                    <a:lumMod val="75000"/>
                  </a:schemeClr>
                </a:solidFill>
                <a:latin typeface="Calibri" panose="020F0502020204030204" pitchFamily="34" charset="0"/>
                <a:ea typeface="Times New Roman" panose="02020603050405020304" pitchFamily="18" charset="0"/>
                <a:cs typeface="Calibri" panose="020F0502020204030204" pitchFamily="34" charset="0"/>
              </a:rPr>
              <a:t>C</a:t>
            </a:r>
            <a:r>
              <a:rPr lang="en-US" sz="24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hosen from an ad hoc classification whose possible values are determined by the specific gear G selected among those available for the gear category GC</a:t>
            </a:r>
            <a:endParaRPr lang="en-SC" sz="2400" dirty="0">
              <a:solidFill>
                <a:schemeClr val="accent5">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36458FDD-7D5C-65E6-3D91-6BD3027FED0D}"/>
              </a:ext>
            </a:extLst>
          </p:cNvPr>
          <p:cNvPicPr>
            <a:picLocks noChangeAspect="1"/>
          </p:cNvPicPr>
          <p:nvPr/>
        </p:nvPicPr>
        <p:blipFill>
          <a:blip r:embed="rId5"/>
          <a:stretch>
            <a:fillRect/>
          </a:stretch>
        </p:blipFill>
        <p:spPr>
          <a:xfrm>
            <a:off x="814316" y="4330842"/>
            <a:ext cx="10258097" cy="1527300"/>
          </a:xfrm>
          <a:prstGeom prst="rect">
            <a:avLst/>
          </a:prstGeom>
        </p:spPr>
      </p:pic>
      <p:pic>
        <p:nvPicPr>
          <p:cNvPr id="11" name="Picture 10">
            <a:extLst>
              <a:ext uri="{FF2B5EF4-FFF2-40B4-BE49-F238E27FC236}">
                <a16:creationId xmlns:a16="http://schemas.microsoft.com/office/drawing/2014/main" id="{9D2FA270-9B57-0EE1-C1DA-8A957FDCD11B}"/>
              </a:ext>
            </a:extLst>
          </p:cNvPr>
          <p:cNvPicPr>
            <a:picLocks noChangeAspect="1"/>
          </p:cNvPicPr>
          <p:nvPr/>
        </p:nvPicPr>
        <p:blipFill rotWithShape="1">
          <a:blip r:embed="rId6"/>
          <a:srcRect r="553"/>
          <a:stretch/>
        </p:blipFill>
        <p:spPr>
          <a:xfrm>
            <a:off x="887299" y="2787615"/>
            <a:ext cx="10185114" cy="1469878"/>
          </a:xfrm>
          <a:prstGeom prst="rect">
            <a:avLst/>
          </a:prstGeom>
        </p:spPr>
      </p:pic>
      <p:sp>
        <p:nvSpPr>
          <p:cNvPr id="13" name="TextBox 12">
            <a:extLst>
              <a:ext uri="{FF2B5EF4-FFF2-40B4-BE49-F238E27FC236}">
                <a16:creationId xmlns:a16="http://schemas.microsoft.com/office/drawing/2014/main" id="{E5473CFB-71D1-C7A3-2C2A-EAFC3AD5AB34}"/>
              </a:ext>
            </a:extLst>
          </p:cNvPr>
          <p:cNvSpPr txBox="1"/>
          <p:nvPr/>
        </p:nvSpPr>
        <p:spPr>
          <a:xfrm>
            <a:off x="966952" y="6056946"/>
            <a:ext cx="6096000" cy="369332"/>
          </a:xfrm>
          <a:prstGeom prst="rect">
            <a:avLst/>
          </a:prstGeom>
          <a:noFill/>
        </p:spPr>
        <p:txBody>
          <a:bodyPr wrap="square">
            <a:spAutoFit/>
          </a:bodyPr>
          <a:lstStyle/>
          <a:p>
            <a:r>
              <a:rPr lang="en-US" sz="18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Applies to longline and gillnet</a:t>
            </a:r>
            <a:endParaRPr lang="en-SC" dirty="0"/>
          </a:p>
        </p:txBody>
      </p:sp>
    </p:spTree>
    <p:extLst>
      <p:ext uri="{BB962C8B-B14F-4D97-AF65-F5344CB8AC3E}">
        <p14:creationId xmlns:p14="http://schemas.microsoft.com/office/powerpoint/2010/main" val="3037502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4039" y="29181"/>
            <a:ext cx="723764" cy="82397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197" y="288400"/>
            <a:ext cx="1900937" cy="564758"/>
          </a:xfrm>
          <a:prstGeom prst="rect">
            <a:avLst/>
          </a:prstGeom>
        </p:spPr>
      </p:pic>
      <p:sp>
        <p:nvSpPr>
          <p:cNvPr id="6" name="Title 1"/>
          <p:cNvSpPr txBox="1">
            <a:spLocks/>
          </p:cNvSpPr>
          <p:nvPr/>
        </p:nvSpPr>
        <p:spPr>
          <a:xfrm>
            <a:off x="794196"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cxnSp>
        <p:nvCxnSpPr>
          <p:cNvPr id="10" name="Straight Connector 9">
            <a:extLst>
              <a:ext uri="{FF2B5EF4-FFF2-40B4-BE49-F238E27FC236}">
                <a16:creationId xmlns:a16="http://schemas.microsoft.com/office/drawing/2014/main" id="{E2413766-41F9-456F-A41D-161760D8A771}"/>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FAE373D6-3DFC-9922-D9E6-8842C895F632}"/>
              </a:ext>
            </a:extLst>
          </p:cNvPr>
          <p:cNvPicPr>
            <a:picLocks noChangeAspect="1"/>
          </p:cNvPicPr>
          <p:nvPr/>
        </p:nvPicPr>
        <p:blipFill>
          <a:blip r:embed="rId5"/>
          <a:stretch>
            <a:fillRect/>
          </a:stretch>
        </p:blipFill>
        <p:spPr>
          <a:xfrm>
            <a:off x="850807" y="2985568"/>
            <a:ext cx="10227096" cy="1748019"/>
          </a:xfrm>
          <a:prstGeom prst="rect">
            <a:avLst/>
          </a:prstGeom>
        </p:spPr>
      </p:pic>
      <p:sp>
        <p:nvSpPr>
          <p:cNvPr id="3" name="TextBox 2">
            <a:extLst>
              <a:ext uri="{FF2B5EF4-FFF2-40B4-BE49-F238E27FC236}">
                <a16:creationId xmlns:a16="http://schemas.microsoft.com/office/drawing/2014/main" id="{70636A61-4400-2A61-5D84-65C534297C80}"/>
              </a:ext>
            </a:extLst>
          </p:cNvPr>
          <p:cNvSpPr txBox="1"/>
          <p:nvPr/>
        </p:nvSpPr>
        <p:spPr>
          <a:xfrm>
            <a:off x="850807" y="1146558"/>
            <a:ext cx="10771471" cy="1362937"/>
          </a:xfrm>
          <a:prstGeom prst="rect">
            <a:avLst/>
          </a:prstGeom>
          <a:noFill/>
        </p:spPr>
        <p:txBody>
          <a:bodyPr wrap="square">
            <a:spAutoFit/>
          </a:bodyPr>
          <a:lstStyle/>
          <a:p>
            <a:pPr algn="just">
              <a:lnSpc>
                <a:spcPct val="107000"/>
              </a:lnSpc>
              <a:spcAft>
                <a:spcPts val="800"/>
              </a:spcAft>
            </a:pPr>
            <a:r>
              <a:rPr lang="en-US" sz="2400" b="1"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(vii) fishing mode (optional)</a:t>
            </a:r>
          </a:p>
          <a:p>
            <a:pPr algn="just">
              <a:lnSpc>
                <a:spcPct val="107000"/>
              </a:lnSpc>
              <a:spcAft>
                <a:spcPts val="800"/>
              </a:spcAft>
            </a:pPr>
            <a:r>
              <a:rPr lang="en-US" sz="24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Chosen from an ad hoc classification whose possible values are determined by the specific gear G selected among those available for the gear category GC</a:t>
            </a:r>
            <a:endParaRPr lang="en-SC" sz="2400" dirty="0">
              <a:solidFill>
                <a:schemeClr val="accent5">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73D48B28-108E-B2AA-FC71-05811E7025F5}"/>
              </a:ext>
            </a:extLst>
          </p:cNvPr>
          <p:cNvSpPr txBox="1"/>
          <p:nvPr/>
        </p:nvSpPr>
        <p:spPr>
          <a:xfrm>
            <a:off x="945931" y="5342110"/>
            <a:ext cx="6096000" cy="369332"/>
          </a:xfrm>
          <a:prstGeom prst="rect">
            <a:avLst/>
          </a:prstGeom>
          <a:noFill/>
        </p:spPr>
        <p:txBody>
          <a:bodyPr wrap="square">
            <a:spAutoFit/>
          </a:bodyPr>
          <a:lstStyle/>
          <a:p>
            <a:r>
              <a:rPr lang="en-US" sz="1800" dirty="0">
                <a:solidFill>
                  <a:schemeClr val="accent5">
                    <a:lumMod val="75000"/>
                  </a:schemeClr>
                </a:solidFill>
                <a:effectLst/>
                <a:latin typeface="Calibri" panose="020F0502020204030204" pitchFamily="34" charset="0"/>
                <a:ea typeface="Times New Roman" panose="02020603050405020304" pitchFamily="18" charset="0"/>
                <a:cs typeface="Calibri" panose="020F0502020204030204" pitchFamily="34" charset="0"/>
              </a:rPr>
              <a:t>Applies to purse seiner, hooks and lines and pole and lines</a:t>
            </a:r>
            <a:endParaRPr lang="en-SC" dirty="0"/>
          </a:p>
        </p:txBody>
      </p:sp>
    </p:spTree>
    <p:extLst>
      <p:ext uri="{BB962C8B-B14F-4D97-AF65-F5344CB8AC3E}">
        <p14:creationId xmlns:p14="http://schemas.microsoft.com/office/powerpoint/2010/main" val="4198163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4039" y="29181"/>
            <a:ext cx="723764" cy="82397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197" y="288400"/>
            <a:ext cx="1900937" cy="564758"/>
          </a:xfrm>
          <a:prstGeom prst="rect">
            <a:avLst/>
          </a:prstGeom>
        </p:spPr>
      </p:pic>
      <p:sp>
        <p:nvSpPr>
          <p:cNvPr id="6" name="Title 1"/>
          <p:cNvSpPr txBox="1">
            <a:spLocks/>
          </p:cNvSpPr>
          <p:nvPr/>
        </p:nvSpPr>
        <p:spPr>
          <a:xfrm>
            <a:off x="794196"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cxnSp>
        <p:nvCxnSpPr>
          <p:cNvPr id="10" name="Straight Connector 9">
            <a:extLst>
              <a:ext uri="{FF2B5EF4-FFF2-40B4-BE49-F238E27FC236}">
                <a16:creationId xmlns:a16="http://schemas.microsoft.com/office/drawing/2014/main" id="{E2413766-41F9-456F-A41D-161760D8A771}"/>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E3E45B99-DC1F-1F01-9B1C-DFBBB0F24204}"/>
              </a:ext>
            </a:extLst>
          </p:cNvPr>
          <p:cNvSpPr txBox="1"/>
          <p:nvPr/>
        </p:nvSpPr>
        <p:spPr>
          <a:xfrm>
            <a:off x="850807" y="1235755"/>
            <a:ext cx="10771471" cy="1200329"/>
          </a:xfrm>
          <a:prstGeom prst="rect">
            <a:avLst/>
          </a:prstGeom>
          <a:noFill/>
        </p:spPr>
        <p:txBody>
          <a:bodyPr wrap="square">
            <a:spAutoFit/>
          </a:bodyPr>
          <a:lstStyle/>
          <a:p>
            <a:r>
              <a:rPr lang="en-US" sz="2400" b="1" kern="0" dirty="0">
                <a:solidFill>
                  <a:schemeClr val="accent5">
                    <a:lumMod val="75000"/>
                  </a:schemeClr>
                </a:solidFill>
                <a:effectLst/>
                <a:latin typeface="Calibri" panose="020F0502020204030204" pitchFamily="34" charset="0"/>
                <a:ea typeface="Times New Roman" panose="02020603050405020304" pitchFamily="18" charset="0"/>
              </a:rPr>
              <a:t>(viii) target species (optional)</a:t>
            </a:r>
          </a:p>
          <a:p>
            <a:r>
              <a:rPr lang="en-US" sz="2400" kern="0" dirty="0">
                <a:solidFill>
                  <a:schemeClr val="accent5">
                    <a:lumMod val="75000"/>
                  </a:schemeClr>
                </a:solidFill>
                <a:effectLst/>
                <a:latin typeface="Calibri" panose="020F0502020204030204" pitchFamily="34" charset="0"/>
                <a:ea typeface="Times New Roman" panose="02020603050405020304" pitchFamily="18" charset="0"/>
              </a:rPr>
              <a:t>the species that most accurately represent(s) the target of the fishery; chosen from an ad hoc classification</a:t>
            </a:r>
            <a:endParaRPr lang="en-SC" sz="2400" dirty="0">
              <a:solidFill>
                <a:schemeClr val="accent5">
                  <a:lumMod val="75000"/>
                </a:schemeClr>
              </a:solidFill>
            </a:endParaRPr>
          </a:p>
        </p:txBody>
      </p:sp>
      <p:pic>
        <p:nvPicPr>
          <p:cNvPr id="11" name="Picture 10">
            <a:extLst>
              <a:ext uri="{FF2B5EF4-FFF2-40B4-BE49-F238E27FC236}">
                <a16:creationId xmlns:a16="http://schemas.microsoft.com/office/drawing/2014/main" id="{1C1FD8B3-EC87-CA65-EA9E-D4779E3900C8}"/>
              </a:ext>
            </a:extLst>
          </p:cNvPr>
          <p:cNvPicPr>
            <a:picLocks noChangeAspect="1"/>
          </p:cNvPicPr>
          <p:nvPr/>
        </p:nvPicPr>
        <p:blipFill>
          <a:blip r:embed="rId5"/>
          <a:stretch>
            <a:fillRect/>
          </a:stretch>
        </p:blipFill>
        <p:spPr>
          <a:xfrm>
            <a:off x="794196" y="2895533"/>
            <a:ext cx="10603607" cy="2037267"/>
          </a:xfrm>
          <a:prstGeom prst="rect">
            <a:avLst/>
          </a:prstGeom>
        </p:spPr>
      </p:pic>
    </p:spTree>
    <p:extLst>
      <p:ext uri="{BB962C8B-B14F-4D97-AF65-F5344CB8AC3E}">
        <p14:creationId xmlns:p14="http://schemas.microsoft.com/office/powerpoint/2010/main" val="3503079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4039" y="29181"/>
            <a:ext cx="723764" cy="82397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197" y="288400"/>
            <a:ext cx="1900937" cy="564758"/>
          </a:xfrm>
          <a:prstGeom prst="rect">
            <a:avLst/>
          </a:prstGeom>
        </p:spPr>
      </p:pic>
      <p:sp>
        <p:nvSpPr>
          <p:cNvPr id="6" name="Title 1"/>
          <p:cNvSpPr txBox="1">
            <a:spLocks/>
          </p:cNvSpPr>
          <p:nvPr/>
        </p:nvSpPr>
        <p:spPr>
          <a:xfrm>
            <a:off x="794196"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cxnSp>
        <p:nvCxnSpPr>
          <p:cNvPr id="10" name="Straight Connector 9">
            <a:extLst>
              <a:ext uri="{FF2B5EF4-FFF2-40B4-BE49-F238E27FC236}">
                <a16:creationId xmlns:a16="http://schemas.microsoft.com/office/drawing/2014/main" id="{E2413766-41F9-456F-A41D-161760D8A771}"/>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14132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4039" y="29181"/>
            <a:ext cx="723764" cy="82397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197" y="288400"/>
            <a:ext cx="1900937" cy="564758"/>
          </a:xfrm>
          <a:prstGeom prst="rect">
            <a:avLst/>
          </a:prstGeom>
        </p:spPr>
      </p:pic>
      <p:sp>
        <p:nvSpPr>
          <p:cNvPr id="6" name="Title 1"/>
          <p:cNvSpPr txBox="1">
            <a:spLocks/>
          </p:cNvSpPr>
          <p:nvPr/>
        </p:nvSpPr>
        <p:spPr>
          <a:xfrm>
            <a:off x="794196" y="999857"/>
            <a:ext cx="10828083" cy="547202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just">
              <a:buFont typeface="Arial" panose="020B0604020202020204" pitchFamily="34" charset="0"/>
              <a:buChar char="•"/>
            </a:pPr>
            <a:endParaRPr lang="en-US" sz="2800" dirty="0">
              <a:solidFill>
                <a:schemeClr val="accent1">
                  <a:lumMod val="75000"/>
                </a:schemeClr>
              </a:solidFill>
            </a:endParaRPr>
          </a:p>
        </p:txBody>
      </p:sp>
      <p:cxnSp>
        <p:nvCxnSpPr>
          <p:cNvPr id="10" name="Straight Connector 9">
            <a:extLst>
              <a:ext uri="{FF2B5EF4-FFF2-40B4-BE49-F238E27FC236}">
                <a16:creationId xmlns:a16="http://schemas.microsoft.com/office/drawing/2014/main" id="{E2413766-41F9-456F-A41D-161760D8A771}"/>
              </a:ext>
            </a:extLst>
          </p:cNvPr>
          <p:cNvCxnSpPr/>
          <p:nvPr/>
        </p:nvCxnSpPr>
        <p:spPr>
          <a:xfrm>
            <a:off x="850808" y="999858"/>
            <a:ext cx="10771472"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Content Placeholder 1">
            <a:extLst>
              <a:ext uri="{FF2B5EF4-FFF2-40B4-BE49-F238E27FC236}">
                <a16:creationId xmlns:a16="http://schemas.microsoft.com/office/drawing/2014/main" id="{8F45F0A3-6EB2-DC25-B3CF-39CFE6018317}"/>
              </a:ext>
            </a:extLst>
          </p:cNvPr>
          <p:cNvSpPr txBox="1">
            <a:spLocks/>
          </p:cNvSpPr>
          <p:nvPr/>
        </p:nvSpPr>
        <p:spPr>
          <a:xfrm>
            <a:off x="907603" y="1116538"/>
            <a:ext cx="10490200" cy="545306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3600" b="1" dirty="0">
                <a:solidFill>
                  <a:schemeClr val="accent5">
                    <a:lumMod val="75000"/>
                  </a:schemeClr>
                </a:solidFill>
              </a:rPr>
              <a:t>Thank you for your attention!</a:t>
            </a:r>
          </a:p>
          <a:p>
            <a:pPr algn="ctr"/>
            <a:endParaRPr lang="en-GB" sz="2800" dirty="0">
              <a:solidFill>
                <a:schemeClr val="accent5">
                  <a:lumMod val="75000"/>
                </a:schemeClr>
              </a:solidFill>
              <a:hlinkClick r:id="rId5">
                <a:extLst>
                  <a:ext uri="{A12FA001-AC4F-418D-AE19-62706E023703}">
                    <ahyp:hlinkClr xmlns:ahyp="http://schemas.microsoft.com/office/drawing/2018/hyperlinkcolor" val="tx"/>
                  </a:ext>
                </a:extLst>
              </a:hlinkClick>
            </a:endParaRPr>
          </a:p>
          <a:p>
            <a:pPr algn="ctr"/>
            <a:r>
              <a:rPr lang="en-GB" sz="2800" dirty="0">
                <a:solidFill>
                  <a:srgbClr val="0563C1"/>
                </a:solidFill>
                <a:hlinkClick r:id="rId5">
                  <a:extLst>
                    <a:ext uri="{A12FA001-AC4F-418D-AE19-62706E023703}">
                      <ahyp:hlinkClr xmlns:ahyp="http://schemas.microsoft.com/office/drawing/2018/hyperlinkcolor" val="tx"/>
                    </a:ext>
                  </a:extLst>
                </a:hlinkClick>
              </a:rPr>
              <a:t>IOTC-Secretariat@fao.org</a:t>
            </a:r>
            <a:endParaRPr lang="en-SC" sz="2800" dirty="0"/>
          </a:p>
        </p:txBody>
      </p:sp>
    </p:spTree>
    <p:extLst>
      <p:ext uri="{BB962C8B-B14F-4D97-AF65-F5344CB8AC3E}">
        <p14:creationId xmlns:p14="http://schemas.microsoft.com/office/powerpoint/2010/main" val="15707074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B6E2517818884438C75212E1AC562D2" ma:contentTypeVersion="12" ma:contentTypeDescription="Create a new document." ma:contentTypeScope="" ma:versionID="a0b4dee2e9972ccfaa688bd738458a8e">
  <xsd:schema xmlns:xsd="http://www.w3.org/2001/XMLSchema" xmlns:xs="http://www.w3.org/2001/XMLSchema" xmlns:p="http://schemas.microsoft.com/office/2006/metadata/properties" xmlns:ns2="9edcd05b-a796-47e2-b44c-cb839f65289d" xmlns:ns3="1eff168a-76a0-4a78-9a90-c63606167bca" targetNamespace="http://schemas.microsoft.com/office/2006/metadata/properties" ma:root="true" ma:fieldsID="ebef0a4e5f177426aa7f791b070068f0" ns2:_="" ns3:_="">
    <xsd:import namespace="9edcd05b-a796-47e2-b44c-cb839f65289d"/>
    <xsd:import namespace="1eff168a-76a0-4a78-9a90-c63606167bc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dcd05b-a796-47e2-b44c-cb839f6528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40eee1e-ad38-437e-be40-fc9f033adc9a"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eff168a-76a0-4a78-9a90-c63606167bc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e39a1541-3178-4ff4-b9b2-fe39e5c5e01c}" ma:internalName="TaxCatchAll" ma:showField="CatchAllData" ma:web="1eff168a-76a0-4a78-9a90-c63606167bc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edcd05b-a796-47e2-b44c-cb839f65289d">
      <Terms xmlns="http://schemas.microsoft.com/office/infopath/2007/PartnerControls"/>
    </lcf76f155ced4ddcb4097134ff3c332f>
    <TaxCatchAll xmlns="1eff168a-76a0-4a78-9a90-c63606167bca" xsi:nil="true"/>
  </documentManagement>
</p:properties>
</file>

<file path=customXml/itemProps1.xml><?xml version="1.0" encoding="utf-8"?>
<ds:datastoreItem xmlns:ds="http://schemas.openxmlformats.org/officeDocument/2006/customXml" ds:itemID="{C1FFB15A-E81E-4B27-8B5C-DE16C2C4B1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dcd05b-a796-47e2-b44c-cb839f65289d"/>
    <ds:schemaRef ds:uri="1eff168a-76a0-4a78-9a90-c63606167b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EF69F29-24AD-4F0C-8D30-C1E09C5EEE5D}">
  <ds:schemaRefs>
    <ds:schemaRef ds:uri="http://schemas.microsoft.com/sharepoint/v3/contenttype/forms"/>
  </ds:schemaRefs>
</ds:datastoreItem>
</file>

<file path=customXml/itemProps3.xml><?xml version="1.0" encoding="utf-8"?>
<ds:datastoreItem xmlns:ds="http://schemas.openxmlformats.org/officeDocument/2006/customXml" ds:itemID="{A41EA358-B755-4248-ADF8-8A193AA0622D}">
  <ds:schemaRefs>
    <ds:schemaRef ds:uri="http://schemas.microsoft.com/office/2006/metadata/properties"/>
    <ds:schemaRef ds:uri="http://schemas.microsoft.com/office/infopath/2007/PartnerControls"/>
    <ds:schemaRef ds:uri="9edcd05b-a796-47e2-b44c-cb839f65289d"/>
    <ds:schemaRef ds:uri="1eff168a-76a0-4a78-9a90-c63606167bca"/>
  </ds:schemaRefs>
</ds:datastoreItem>
</file>

<file path=docProps/app.xml><?xml version="1.0" encoding="utf-8"?>
<Properties xmlns="http://schemas.openxmlformats.org/officeDocument/2006/extended-properties" xmlns:vt="http://schemas.openxmlformats.org/officeDocument/2006/docPropsVTypes">
  <TotalTime>1848</TotalTime>
  <Words>808</Words>
  <Application>Microsoft Office PowerPoint</Application>
  <PresentationFormat>Widescreen</PresentationFormat>
  <Paragraphs>69</Paragraphs>
  <Slides>15</Slides>
  <Notes>14</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IOTC fisheries identification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collection and management tools to support the Regional Observer Scheme</dc:title>
  <dc:creator>Windows User</dc:creator>
  <cp:lastModifiedBy>Cynthia Fernandez Diaz</cp:lastModifiedBy>
  <cp:revision>137</cp:revision>
  <dcterms:created xsi:type="dcterms:W3CDTF">2017-11-22T05:34:10Z</dcterms:created>
  <dcterms:modified xsi:type="dcterms:W3CDTF">2026-03-15T16:50:13Z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0x010100EB6E2517818884438C75212E1AC562D2</vt:lpwstr>
  </property>
  <property fmtid="{D5CDD505-2E9C-101B-9397-08002B2CF9AE}" pid="3" name="MediaServiceImageTags">
    <vt:lpwstr/>
  </property>
</Properties>
</file>