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4"/>
  </p:sldMasterIdLst>
  <p:notesMasterIdLst>
    <p:notesMasterId r:id="rId15"/>
  </p:notesMasterIdLst>
  <p:handoutMasterIdLst>
    <p:handoutMasterId r:id="rId16"/>
  </p:handoutMasterIdLst>
  <p:sldIdLst>
    <p:sldId id="256" r:id="rId5"/>
    <p:sldId id="300" r:id="rId6"/>
    <p:sldId id="308" r:id="rId7"/>
    <p:sldId id="301" r:id="rId8"/>
    <p:sldId id="302" r:id="rId9"/>
    <p:sldId id="303" r:id="rId10"/>
    <p:sldId id="304" r:id="rId11"/>
    <p:sldId id="305" r:id="rId12"/>
    <p:sldId id="307" r:id="rId13"/>
    <p:sldId id="294"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66D7345-FCE3-DD84-EBBE-09425CFF6564}" v="4" dt="2026-03-15T16:50:52.29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2" autoAdjust="0"/>
    <p:restoredTop sz="79866" autoAdjust="0"/>
  </p:normalViewPr>
  <p:slideViewPr>
    <p:cSldViewPr snapToGrid="0">
      <p:cViewPr varScale="1">
        <p:scale>
          <a:sx n="91" d="100"/>
          <a:sy n="91" d="100"/>
        </p:scale>
        <p:origin x="1350" y="84"/>
      </p:cViewPr>
      <p:guideLst/>
    </p:cSldViewPr>
  </p:slideViewPr>
  <p:notesTextViewPr>
    <p:cViewPr>
      <p:scale>
        <a:sx n="1" d="1"/>
        <a:sy n="1" d="1"/>
      </p:scale>
      <p:origin x="0" y="0"/>
    </p:cViewPr>
  </p:notesTextViewPr>
  <p:notesViewPr>
    <p:cSldViewPr snapToGrid="0">
      <p:cViewPr varScale="1">
        <p:scale>
          <a:sx n="56" d="100"/>
          <a:sy n="56" d="100"/>
        </p:scale>
        <p:origin x="2598"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ernandezDiaz, Cynthia (NFITD)" userId="S::cynthia.fernandezdiaz@fao.org::f97d65fe-6dec-4cca-9174-0c55b6a18fdb" providerId="AD" clId="Web-{C66D7345-FCE3-DD84-EBBE-09425CFF6564}"/>
    <pc:docChg chg="modSld">
      <pc:chgData name="FernandezDiaz, Cynthia (NFITD)" userId="S::cynthia.fernandezdiaz@fao.org::f97d65fe-6dec-4cca-9174-0c55b6a18fdb" providerId="AD" clId="Web-{C66D7345-FCE3-DD84-EBBE-09425CFF6564}" dt="2026-03-15T16:50:52.296" v="3" actId="20577"/>
      <pc:docMkLst>
        <pc:docMk/>
      </pc:docMkLst>
      <pc:sldChg chg="modSp">
        <pc:chgData name="FernandezDiaz, Cynthia (NFITD)" userId="S::cynthia.fernandezdiaz@fao.org::f97d65fe-6dec-4cca-9174-0c55b6a18fdb" providerId="AD" clId="Web-{C66D7345-FCE3-DD84-EBBE-09425CFF6564}" dt="2026-03-15T16:50:52.296" v="3" actId="20577"/>
        <pc:sldMkLst>
          <pc:docMk/>
          <pc:sldMk cId="1861789915" sldId="256"/>
        </pc:sldMkLst>
        <pc:spChg chg="mod">
          <ac:chgData name="FernandezDiaz, Cynthia (NFITD)" userId="S::cynthia.fernandezdiaz@fao.org::f97d65fe-6dec-4cca-9174-0c55b6a18fdb" providerId="AD" clId="Web-{C66D7345-FCE3-DD84-EBBE-09425CFF6564}" dt="2026-03-15T16:50:37.904" v="1" actId="20577"/>
          <ac:spMkLst>
            <pc:docMk/>
            <pc:sldMk cId="1861789915" sldId="256"/>
            <ac:spMk id="2" creationId="{00000000-0000-0000-0000-000000000000}"/>
          </ac:spMkLst>
        </pc:spChg>
        <pc:spChg chg="mod">
          <ac:chgData name="FernandezDiaz, Cynthia (NFITD)" userId="S::cynthia.fernandezdiaz@fao.org::f97d65fe-6dec-4cca-9174-0c55b6a18fdb" providerId="AD" clId="Web-{C66D7345-FCE3-DD84-EBBE-09425CFF6564}" dt="2026-03-15T16:50:52.296" v="3" actId="20577"/>
          <ac:spMkLst>
            <pc:docMk/>
            <pc:sldMk cId="1861789915" sldId="256"/>
            <ac:spMk id="6" creationId="{ABAFA170-18C8-E990-AA90-EA8552838A0E}"/>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938DCF0-49F6-42AB-968C-22A1C2463F99}" type="datetimeFigureOut">
              <a:rPr lang="en-US" smtClean="0"/>
              <a:t>3/15/2026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07D00BD-0010-488D-918B-FB82B5C749BF}" type="slidenum">
              <a:rPr lang="en-US" smtClean="0"/>
              <a:t>‹#›</a:t>
            </a:fld>
            <a:endParaRPr lang="en-US"/>
          </a:p>
        </p:txBody>
      </p:sp>
    </p:spTree>
    <p:extLst>
      <p:ext uri="{BB962C8B-B14F-4D97-AF65-F5344CB8AC3E}">
        <p14:creationId xmlns:p14="http://schemas.microsoft.com/office/powerpoint/2010/main" val="40906628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370182-416C-4FF1-AC18-2BE60B96C265}" type="datetimeFigureOut">
              <a:rPr lang="en-US" smtClean="0"/>
              <a:t>3/15/2026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BBD447-ED95-4990-B2ED-9CABF180AE1D}" type="slidenum">
              <a:rPr lang="en-US" smtClean="0"/>
              <a:t>‹#›</a:t>
            </a:fld>
            <a:endParaRPr lang="en-US"/>
          </a:p>
        </p:txBody>
      </p:sp>
    </p:spTree>
    <p:extLst>
      <p:ext uri="{BB962C8B-B14F-4D97-AF65-F5344CB8AC3E}">
        <p14:creationId xmlns:p14="http://schemas.microsoft.com/office/powerpoint/2010/main" val="12928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BBD447-ED95-4990-B2ED-9CABF180AE1D}" type="slidenum">
              <a:rPr lang="en-US" smtClean="0"/>
              <a:t>2</a:t>
            </a:fld>
            <a:endParaRPr lang="en-US"/>
          </a:p>
        </p:txBody>
      </p:sp>
    </p:spTree>
    <p:extLst>
      <p:ext uri="{BB962C8B-B14F-4D97-AF65-F5344CB8AC3E}">
        <p14:creationId xmlns:p14="http://schemas.microsoft.com/office/powerpoint/2010/main" val="17573816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BBD447-ED95-4990-B2ED-9CABF180AE1D}" type="slidenum">
              <a:rPr lang="en-US" smtClean="0"/>
              <a:t>3</a:t>
            </a:fld>
            <a:endParaRPr lang="en-US"/>
          </a:p>
        </p:txBody>
      </p:sp>
    </p:spTree>
    <p:extLst>
      <p:ext uri="{BB962C8B-B14F-4D97-AF65-F5344CB8AC3E}">
        <p14:creationId xmlns:p14="http://schemas.microsoft.com/office/powerpoint/2010/main" val="8893925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BBD447-ED95-4990-B2ED-9CABF180AE1D}" type="slidenum">
              <a:rPr lang="en-US" smtClean="0"/>
              <a:t>4</a:t>
            </a:fld>
            <a:endParaRPr lang="en-US"/>
          </a:p>
        </p:txBody>
      </p:sp>
    </p:spTree>
    <p:extLst>
      <p:ext uri="{BB962C8B-B14F-4D97-AF65-F5344CB8AC3E}">
        <p14:creationId xmlns:p14="http://schemas.microsoft.com/office/powerpoint/2010/main" val="33287627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BBD447-ED95-4990-B2ED-9CABF180AE1D}" type="slidenum">
              <a:rPr lang="en-US" smtClean="0"/>
              <a:t>5</a:t>
            </a:fld>
            <a:endParaRPr lang="en-US"/>
          </a:p>
        </p:txBody>
      </p:sp>
    </p:spTree>
    <p:extLst>
      <p:ext uri="{BB962C8B-B14F-4D97-AF65-F5344CB8AC3E}">
        <p14:creationId xmlns:p14="http://schemas.microsoft.com/office/powerpoint/2010/main" val="36843482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BBD447-ED95-4990-B2ED-9CABF180AE1D}" type="slidenum">
              <a:rPr lang="en-US" smtClean="0"/>
              <a:t>6</a:t>
            </a:fld>
            <a:endParaRPr lang="en-US"/>
          </a:p>
        </p:txBody>
      </p:sp>
    </p:spTree>
    <p:extLst>
      <p:ext uri="{BB962C8B-B14F-4D97-AF65-F5344CB8AC3E}">
        <p14:creationId xmlns:p14="http://schemas.microsoft.com/office/powerpoint/2010/main" val="28974360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BBD447-ED95-4990-B2ED-9CABF180AE1D}" type="slidenum">
              <a:rPr lang="en-US" smtClean="0"/>
              <a:t>7</a:t>
            </a:fld>
            <a:endParaRPr lang="en-US"/>
          </a:p>
        </p:txBody>
      </p:sp>
    </p:spTree>
    <p:extLst>
      <p:ext uri="{BB962C8B-B14F-4D97-AF65-F5344CB8AC3E}">
        <p14:creationId xmlns:p14="http://schemas.microsoft.com/office/powerpoint/2010/main" val="7689561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BBD447-ED95-4990-B2ED-9CABF180AE1D}" type="slidenum">
              <a:rPr lang="en-US" smtClean="0"/>
              <a:t>8</a:t>
            </a:fld>
            <a:endParaRPr lang="en-US"/>
          </a:p>
        </p:txBody>
      </p:sp>
    </p:spTree>
    <p:extLst>
      <p:ext uri="{BB962C8B-B14F-4D97-AF65-F5344CB8AC3E}">
        <p14:creationId xmlns:p14="http://schemas.microsoft.com/office/powerpoint/2010/main" val="34632285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BBD447-ED95-4990-B2ED-9CABF180AE1D}" type="slidenum">
              <a:rPr lang="en-US" smtClean="0"/>
              <a:t>9</a:t>
            </a:fld>
            <a:endParaRPr lang="en-US"/>
          </a:p>
        </p:txBody>
      </p:sp>
    </p:spTree>
    <p:extLst>
      <p:ext uri="{BB962C8B-B14F-4D97-AF65-F5344CB8AC3E}">
        <p14:creationId xmlns:p14="http://schemas.microsoft.com/office/powerpoint/2010/main" val="31982693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8BBD447-ED95-4990-B2ED-9CABF180AE1D}" type="slidenum">
              <a:rPr lang="en-US" smtClean="0"/>
              <a:t>10</a:t>
            </a:fld>
            <a:endParaRPr lang="en-US"/>
          </a:p>
        </p:txBody>
      </p:sp>
    </p:spTree>
    <p:extLst>
      <p:ext uri="{BB962C8B-B14F-4D97-AF65-F5344CB8AC3E}">
        <p14:creationId xmlns:p14="http://schemas.microsoft.com/office/powerpoint/2010/main" val="17641696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F565956-9CDA-4E02-A10E-F2D4AE4CD6FE}" type="datetimeFigureOut">
              <a:rPr lang="en-US" smtClean="0"/>
              <a:t>3/15/2026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D9EAC7-2C4A-4AF3-9978-2169859FB259}" type="slidenum">
              <a:rPr lang="en-US" smtClean="0"/>
              <a:t>‹#›</a:t>
            </a:fld>
            <a:endParaRPr lang="en-US"/>
          </a:p>
        </p:txBody>
      </p:sp>
    </p:spTree>
    <p:extLst>
      <p:ext uri="{BB962C8B-B14F-4D97-AF65-F5344CB8AC3E}">
        <p14:creationId xmlns:p14="http://schemas.microsoft.com/office/powerpoint/2010/main" val="12131210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F565956-9CDA-4E02-A10E-F2D4AE4CD6FE}" type="datetimeFigureOut">
              <a:rPr lang="en-US" smtClean="0"/>
              <a:t>3/15/2026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D9EAC7-2C4A-4AF3-9978-2169859FB259}" type="slidenum">
              <a:rPr lang="en-US" smtClean="0"/>
              <a:t>‹#›</a:t>
            </a:fld>
            <a:endParaRPr lang="en-US"/>
          </a:p>
        </p:txBody>
      </p:sp>
    </p:spTree>
    <p:extLst>
      <p:ext uri="{BB962C8B-B14F-4D97-AF65-F5344CB8AC3E}">
        <p14:creationId xmlns:p14="http://schemas.microsoft.com/office/powerpoint/2010/main" val="762019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F565956-9CDA-4E02-A10E-F2D4AE4CD6FE}" type="datetimeFigureOut">
              <a:rPr lang="en-US" smtClean="0"/>
              <a:t>3/15/2026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D9EAC7-2C4A-4AF3-9978-2169859FB259}" type="slidenum">
              <a:rPr lang="en-US" smtClean="0"/>
              <a:t>‹#›</a:t>
            </a:fld>
            <a:endParaRPr lang="en-US"/>
          </a:p>
        </p:txBody>
      </p:sp>
    </p:spTree>
    <p:extLst>
      <p:ext uri="{BB962C8B-B14F-4D97-AF65-F5344CB8AC3E}">
        <p14:creationId xmlns:p14="http://schemas.microsoft.com/office/powerpoint/2010/main" val="5861167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F565956-9CDA-4E02-A10E-F2D4AE4CD6FE}" type="datetimeFigureOut">
              <a:rPr lang="en-US" smtClean="0"/>
              <a:t>3/15/2026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D9EAC7-2C4A-4AF3-9978-2169859FB259}" type="slidenum">
              <a:rPr lang="en-US" smtClean="0"/>
              <a:t>‹#›</a:t>
            </a:fld>
            <a:endParaRPr lang="en-US"/>
          </a:p>
        </p:txBody>
      </p:sp>
    </p:spTree>
    <p:extLst>
      <p:ext uri="{BB962C8B-B14F-4D97-AF65-F5344CB8AC3E}">
        <p14:creationId xmlns:p14="http://schemas.microsoft.com/office/powerpoint/2010/main" val="29157166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F565956-9CDA-4E02-A10E-F2D4AE4CD6FE}" type="datetimeFigureOut">
              <a:rPr lang="en-US" smtClean="0"/>
              <a:t>3/15/2026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BD9EAC7-2C4A-4AF3-9978-2169859FB259}" type="slidenum">
              <a:rPr lang="en-US" smtClean="0"/>
              <a:t>‹#›</a:t>
            </a:fld>
            <a:endParaRPr lang="en-US"/>
          </a:p>
        </p:txBody>
      </p:sp>
    </p:spTree>
    <p:extLst>
      <p:ext uri="{BB962C8B-B14F-4D97-AF65-F5344CB8AC3E}">
        <p14:creationId xmlns:p14="http://schemas.microsoft.com/office/powerpoint/2010/main" val="27733624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F565956-9CDA-4E02-A10E-F2D4AE4CD6FE}" type="datetimeFigureOut">
              <a:rPr lang="en-US" smtClean="0"/>
              <a:t>3/15/2026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BD9EAC7-2C4A-4AF3-9978-2169859FB259}" type="slidenum">
              <a:rPr lang="en-US" smtClean="0"/>
              <a:t>‹#›</a:t>
            </a:fld>
            <a:endParaRPr lang="en-US"/>
          </a:p>
        </p:txBody>
      </p:sp>
    </p:spTree>
    <p:extLst>
      <p:ext uri="{BB962C8B-B14F-4D97-AF65-F5344CB8AC3E}">
        <p14:creationId xmlns:p14="http://schemas.microsoft.com/office/powerpoint/2010/main" val="13442603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565956-9CDA-4E02-A10E-F2D4AE4CD6FE}" type="datetimeFigureOut">
              <a:rPr lang="en-US" smtClean="0"/>
              <a:t>3/15/2026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BD9EAC7-2C4A-4AF3-9978-2169859FB259}" type="slidenum">
              <a:rPr lang="en-US" smtClean="0"/>
              <a:t>‹#›</a:t>
            </a:fld>
            <a:endParaRPr lang="en-US"/>
          </a:p>
        </p:txBody>
      </p:sp>
    </p:spTree>
    <p:extLst>
      <p:ext uri="{BB962C8B-B14F-4D97-AF65-F5344CB8AC3E}">
        <p14:creationId xmlns:p14="http://schemas.microsoft.com/office/powerpoint/2010/main" val="40479959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F565956-9CDA-4E02-A10E-F2D4AE4CD6FE}" type="datetimeFigureOut">
              <a:rPr lang="en-US" smtClean="0"/>
              <a:t>3/15/2026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D9EAC7-2C4A-4AF3-9978-2169859FB259}" type="slidenum">
              <a:rPr lang="en-US" smtClean="0"/>
              <a:t>‹#›</a:t>
            </a:fld>
            <a:endParaRPr lang="en-US"/>
          </a:p>
        </p:txBody>
      </p:sp>
    </p:spTree>
    <p:extLst>
      <p:ext uri="{BB962C8B-B14F-4D97-AF65-F5344CB8AC3E}">
        <p14:creationId xmlns:p14="http://schemas.microsoft.com/office/powerpoint/2010/main" val="27998183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F565956-9CDA-4E02-A10E-F2D4AE4CD6FE}" type="datetimeFigureOut">
              <a:rPr lang="en-US" smtClean="0"/>
              <a:t>3/15/2026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D9EAC7-2C4A-4AF3-9978-2169859FB259}" type="slidenum">
              <a:rPr lang="en-US" smtClean="0"/>
              <a:t>‹#›</a:t>
            </a:fld>
            <a:endParaRPr lang="en-US"/>
          </a:p>
        </p:txBody>
      </p:sp>
    </p:spTree>
    <p:extLst>
      <p:ext uri="{BB962C8B-B14F-4D97-AF65-F5344CB8AC3E}">
        <p14:creationId xmlns:p14="http://schemas.microsoft.com/office/powerpoint/2010/main" val="12126446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F565956-9CDA-4E02-A10E-F2D4AE4CD6FE}" type="datetimeFigureOut">
              <a:rPr lang="en-US" smtClean="0"/>
              <a:t>3/15/2026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D9EAC7-2C4A-4AF3-9978-2169859FB259}" type="slidenum">
              <a:rPr lang="en-US" smtClean="0"/>
              <a:t>‹#›</a:t>
            </a:fld>
            <a:endParaRPr lang="en-US"/>
          </a:p>
        </p:txBody>
      </p:sp>
    </p:spTree>
    <p:extLst>
      <p:ext uri="{BB962C8B-B14F-4D97-AF65-F5344CB8AC3E}">
        <p14:creationId xmlns:p14="http://schemas.microsoft.com/office/powerpoint/2010/main" val="3168993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F565956-9CDA-4E02-A10E-F2D4AE4CD6FE}" type="datetimeFigureOut">
              <a:rPr lang="en-US" smtClean="0"/>
              <a:t>3/15/2026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D9EAC7-2C4A-4AF3-9978-2169859FB259}" type="slidenum">
              <a:rPr lang="en-US" smtClean="0"/>
              <a:t>‹#›</a:t>
            </a:fld>
            <a:endParaRPr lang="en-US"/>
          </a:p>
        </p:txBody>
      </p:sp>
    </p:spTree>
    <p:extLst>
      <p:ext uri="{BB962C8B-B14F-4D97-AF65-F5344CB8AC3E}">
        <p14:creationId xmlns:p14="http://schemas.microsoft.com/office/powerpoint/2010/main" val="40373538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565956-9CDA-4E02-A10E-F2D4AE4CD6FE}" type="datetimeFigureOut">
              <a:rPr lang="en-US" smtClean="0"/>
              <a:t>3/15/2026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D9EAC7-2C4A-4AF3-9978-2169859FB259}" type="slidenum">
              <a:rPr lang="en-US" smtClean="0"/>
              <a:t>‹#›</a:t>
            </a:fld>
            <a:endParaRPr lang="en-US"/>
          </a:p>
        </p:txBody>
      </p:sp>
    </p:spTree>
    <p:extLst>
      <p:ext uri="{BB962C8B-B14F-4D97-AF65-F5344CB8AC3E}">
        <p14:creationId xmlns:p14="http://schemas.microsoft.com/office/powerpoint/2010/main" val="21207392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mailto:IOTC-Secretariat@fao.org" TargetMode="Externa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6.jpeg"/><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7.jpeg"/><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hyperlink" Target="mailto:IOTC-Secretariat@fao.org" TargetMode="Externa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89061" y="1788605"/>
            <a:ext cx="10132417" cy="1991812"/>
          </a:xfrm>
        </p:spPr>
        <p:txBody>
          <a:bodyPr>
            <a:normAutofit/>
          </a:bodyPr>
          <a:lstStyle/>
          <a:p>
            <a:r>
              <a:rPr lang="en-GB" sz="5400" cap="small" dirty="0">
                <a:solidFill>
                  <a:schemeClr val="accent1">
                    <a:lumMod val="75000"/>
                  </a:schemeClr>
                </a:solidFill>
              </a:rPr>
              <a:t>data validation process</a:t>
            </a:r>
            <a:endParaRPr lang="en-US" sz="5400" i="1">
              <a:solidFill>
                <a:schemeClr val="accent1">
                  <a:lumMod val="75000"/>
                </a:schemeClr>
              </a:solidFill>
              <a:ea typeface="Calibri Light"/>
              <a:cs typeface="Calibri Light"/>
            </a:endParaRPr>
          </a:p>
        </p:txBody>
      </p:sp>
      <p:sp>
        <p:nvSpPr>
          <p:cNvPr id="3" name="Subtitle 2"/>
          <p:cNvSpPr>
            <a:spLocks noGrp="1"/>
          </p:cNvSpPr>
          <p:nvPr>
            <p:ph type="subTitle" idx="1"/>
          </p:nvPr>
        </p:nvSpPr>
        <p:spPr>
          <a:xfrm>
            <a:off x="1524000" y="6104520"/>
            <a:ext cx="9144000" cy="479737"/>
          </a:xfrm>
        </p:spPr>
        <p:txBody>
          <a:bodyPr>
            <a:normAutofit/>
          </a:bodyPr>
          <a:lstStyle/>
          <a:p>
            <a:r>
              <a:rPr lang="it-IT" sz="1800" dirty="0">
                <a:solidFill>
                  <a:schemeClr val="accent1">
                    <a:lumMod val="75000"/>
                  </a:schemeClr>
                </a:solidFill>
                <a:hlinkClick r:id="rId2"/>
              </a:rPr>
              <a:t>IOTC-Secretariat@fao.org</a:t>
            </a:r>
            <a:endParaRPr lang="en-US" sz="1800" dirty="0">
              <a:solidFill>
                <a:schemeClr val="accent1">
                  <a:lumMod val="75000"/>
                </a:schemeClr>
              </a:solidFill>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26055" y="0"/>
            <a:ext cx="1238250" cy="1409700"/>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5171" y="443484"/>
            <a:ext cx="3252216" cy="966216"/>
          </a:xfrm>
          <a:prstGeom prst="rect">
            <a:avLst/>
          </a:prstGeom>
        </p:spPr>
      </p:pic>
      <p:cxnSp>
        <p:nvCxnSpPr>
          <p:cNvPr id="7" name="Straight Connector 6"/>
          <p:cNvCxnSpPr/>
          <p:nvPr/>
        </p:nvCxnSpPr>
        <p:spPr>
          <a:xfrm>
            <a:off x="872011" y="1409700"/>
            <a:ext cx="10692294"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itle 1">
            <a:extLst>
              <a:ext uri="{FF2B5EF4-FFF2-40B4-BE49-F238E27FC236}">
                <a16:creationId xmlns:a16="http://schemas.microsoft.com/office/drawing/2014/main" id="{ABAFA170-18C8-E990-AA90-EA8552838A0E}"/>
              </a:ext>
            </a:extLst>
          </p:cNvPr>
          <p:cNvSpPr txBox="1">
            <a:spLocks/>
          </p:cNvSpPr>
          <p:nvPr/>
        </p:nvSpPr>
        <p:spPr>
          <a:xfrm>
            <a:off x="746235" y="4593021"/>
            <a:ext cx="10818070" cy="85527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400" cap="small">
                <a:solidFill>
                  <a:schemeClr val="accent1">
                    <a:lumMod val="75000"/>
                  </a:schemeClr>
                </a:solidFill>
                <a:latin typeface="Calibri"/>
                <a:ea typeface="Calibri"/>
                <a:cs typeface="Calibri"/>
              </a:rPr>
              <a:t>IOTC PURSE SEINE FISHERIES REPORTING WORKSHOP</a:t>
            </a:r>
            <a:endParaRPr lang="en-US" sz="2400" cap="small">
              <a:solidFill>
                <a:srgbClr val="000000"/>
              </a:solidFill>
              <a:latin typeface="Calibri"/>
              <a:ea typeface="Calibri"/>
              <a:cs typeface="Calibri"/>
            </a:endParaRPr>
          </a:p>
          <a:p>
            <a:pPr algn="ctr"/>
            <a:endParaRPr lang="en-US" sz="2400" cap="small" dirty="0">
              <a:solidFill>
                <a:srgbClr val="000000"/>
              </a:solidFill>
              <a:latin typeface="Calibri"/>
              <a:ea typeface="Calibri"/>
              <a:cs typeface="Calibri"/>
            </a:endParaRPr>
          </a:p>
          <a:p>
            <a:pPr>
              <a:lnSpc>
                <a:spcPct val="100000"/>
              </a:lnSpc>
              <a:spcBef>
                <a:spcPts val="0"/>
              </a:spcBef>
            </a:pPr>
            <a:r>
              <a:rPr lang="en-US" sz="2000" cap="small">
                <a:solidFill>
                  <a:schemeClr val="accent1">
                    <a:lumMod val="75000"/>
                  </a:schemeClr>
                </a:solidFill>
                <a:latin typeface="Calibri"/>
                <a:ea typeface="Calibri"/>
                <a:cs typeface="Calibri"/>
              </a:rPr>
              <a:t>Victoria, Seychelles, 16 – 19 March 2026</a:t>
            </a:r>
            <a:endParaRPr lang="en-GB"/>
          </a:p>
          <a:p>
            <a:endParaRPr lang="en-US" sz="2000" cap="small" dirty="0">
              <a:solidFill>
                <a:schemeClr val="accent1">
                  <a:lumMod val="75000"/>
                </a:schemeClr>
              </a:solidFill>
            </a:endParaRPr>
          </a:p>
        </p:txBody>
      </p:sp>
    </p:spTree>
    <p:extLst>
      <p:ext uri="{BB962C8B-B14F-4D97-AF65-F5344CB8AC3E}">
        <p14:creationId xmlns:p14="http://schemas.microsoft.com/office/powerpoint/2010/main" val="18617899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74039" y="29181"/>
            <a:ext cx="723764" cy="823977"/>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4197" y="288400"/>
            <a:ext cx="1900937" cy="564758"/>
          </a:xfrm>
          <a:prstGeom prst="rect">
            <a:avLst/>
          </a:prstGeom>
        </p:spPr>
      </p:pic>
      <p:sp>
        <p:nvSpPr>
          <p:cNvPr id="6" name="Title 1"/>
          <p:cNvSpPr txBox="1">
            <a:spLocks/>
          </p:cNvSpPr>
          <p:nvPr/>
        </p:nvSpPr>
        <p:spPr>
          <a:xfrm>
            <a:off x="794196" y="999857"/>
            <a:ext cx="10828083" cy="547202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457200" indent="-457200" algn="just">
              <a:buFont typeface="Arial" panose="020B0604020202020204" pitchFamily="34" charset="0"/>
              <a:buChar char="•"/>
            </a:pPr>
            <a:endParaRPr lang="en-US" sz="2800" dirty="0">
              <a:solidFill>
                <a:schemeClr val="accent1">
                  <a:lumMod val="75000"/>
                </a:schemeClr>
              </a:solidFill>
            </a:endParaRPr>
          </a:p>
        </p:txBody>
      </p:sp>
      <p:cxnSp>
        <p:nvCxnSpPr>
          <p:cNvPr id="10" name="Straight Connector 9">
            <a:extLst>
              <a:ext uri="{FF2B5EF4-FFF2-40B4-BE49-F238E27FC236}">
                <a16:creationId xmlns:a16="http://schemas.microsoft.com/office/drawing/2014/main" id="{E2413766-41F9-456F-A41D-161760D8A771}"/>
              </a:ext>
            </a:extLst>
          </p:cNvPr>
          <p:cNvCxnSpPr/>
          <p:nvPr/>
        </p:nvCxnSpPr>
        <p:spPr>
          <a:xfrm>
            <a:off x="850808" y="999858"/>
            <a:ext cx="10771472" cy="0"/>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A3172112-DD13-44F5-ECB2-2223F893D2FE}"/>
              </a:ext>
            </a:extLst>
          </p:cNvPr>
          <p:cNvSpPr txBox="1"/>
          <p:nvPr/>
        </p:nvSpPr>
        <p:spPr>
          <a:xfrm>
            <a:off x="822501" y="1420141"/>
            <a:ext cx="10771471" cy="4631461"/>
          </a:xfrm>
          <a:prstGeom prst="rect">
            <a:avLst/>
          </a:prstGeom>
          <a:noFill/>
        </p:spPr>
        <p:txBody>
          <a:bodyPr wrap="square">
            <a:spAutoFit/>
          </a:bodyPr>
          <a:lstStyle/>
          <a:p>
            <a:pPr algn="just">
              <a:lnSpc>
                <a:spcPct val="107000"/>
              </a:lnSpc>
              <a:spcAft>
                <a:spcPts val="800"/>
              </a:spcAft>
            </a:pPr>
            <a:r>
              <a:rPr lang="en-US" sz="2800" dirty="0">
                <a:solidFill>
                  <a:schemeClr val="accent5">
                    <a:lumMod val="75000"/>
                  </a:schemeClr>
                </a:solidFill>
                <a:effectLst/>
                <a:latin typeface="Calibri" panose="020F0502020204030204" pitchFamily="34" charset="0"/>
                <a:ea typeface="Times New Roman" panose="02020603050405020304" pitchFamily="18" charset="0"/>
                <a:cs typeface="Calibri" panose="020F0502020204030204" pitchFamily="34" charset="0"/>
              </a:rPr>
              <a:t>IOTC Data validation system is designed to allow users to self-assess the quality of their data by checking that all mandatory elements have been included and that all reference codes have been used correctly. </a:t>
            </a:r>
          </a:p>
          <a:p>
            <a:pPr algn="just">
              <a:lnSpc>
                <a:spcPct val="107000"/>
              </a:lnSpc>
              <a:spcAft>
                <a:spcPts val="800"/>
              </a:spcAft>
            </a:pPr>
            <a:endParaRPr lang="en-US" sz="2800" dirty="0">
              <a:solidFill>
                <a:schemeClr val="accent5">
                  <a:lumMod val="75000"/>
                </a:schemeClr>
              </a:solidFill>
              <a:effectLst/>
              <a:latin typeface="Calibri" panose="020F0502020204030204" pitchFamily="34" charset="0"/>
              <a:ea typeface="Times New Roman" panose="02020603050405020304" pitchFamily="18" charset="0"/>
              <a:cs typeface="Calibri" panose="020F0502020204030204" pitchFamily="34" charset="0"/>
            </a:endParaRPr>
          </a:p>
          <a:p>
            <a:pPr algn="just">
              <a:lnSpc>
                <a:spcPct val="107000"/>
              </a:lnSpc>
              <a:spcAft>
                <a:spcPts val="800"/>
              </a:spcAft>
            </a:pPr>
            <a:r>
              <a:rPr lang="en-US" sz="2800" dirty="0">
                <a:solidFill>
                  <a:schemeClr val="accent5">
                    <a:lumMod val="75000"/>
                  </a:schemeClr>
                </a:solidFill>
                <a:effectLst/>
                <a:latin typeface="Calibri" panose="020F0502020204030204" pitchFamily="34" charset="0"/>
                <a:ea typeface="Times New Roman" panose="02020603050405020304" pitchFamily="18" charset="0"/>
                <a:cs typeface="Calibri" panose="020F0502020204030204" pitchFamily="34" charset="0"/>
              </a:rPr>
              <a:t>Each form must be uploaded to the correspondent validator link when completed</a:t>
            </a:r>
            <a:endParaRPr lang="en-US" sz="2800" dirty="0">
              <a:solidFill>
                <a:schemeClr val="accent5">
                  <a:lumMod val="75000"/>
                </a:schemeClr>
              </a:solidFill>
              <a:latin typeface="Calibri" panose="020F0502020204030204" pitchFamily="34" charset="0"/>
              <a:ea typeface="Times New Roman" panose="02020603050405020304" pitchFamily="18" charset="0"/>
              <a:cs typeface="Calibri" panose="020F0502020204030204" pitchFamily="34" charset="0"/>
            </a:endParaRPr>
          </a:p>
          <a:p>
            <a:pPr algn="just">
              <a:lnSpc>
                <a:spcPct val="107000"/>
              </a:lnSpc>
              <a:spcAft>
                <a:spcPts val="800"/>
              </a:spcAft>
            </a:pPr>
            <a:endParaRPr lang="en-US" sz="2800" dirty="0">
              <a:solidFill>
                <a:schemeClr val="accent5">
                  <a:lumMod val="75000"/>
                </a:schemeClr>
              </a:solidFill>
              <a:effectLst/>
              <a:latin typeface="Calibri" panose="020F0502020204030204" pitchFamily="34" charset="0"/>
              <a:ea typeface="Times New Roman" panose="02020603050405020304" pitchFamily="18" charset="0"/>
              <a:cs typeface="Calibri" panose="020F0502020204030204" pitchFamily="34" charset="0"/>
            </a:endParaRPr>
          </a:p>
          <a:p>
            <a:pPr algn="just">
              <a:lnSpc>
                <a:spcPct val="107000"/>
              </a:lnSpc>
              <a:spcAft>
                <a:spcPts val="800"/>
              </a:spcAft>
            </a:pPr>
            <a:r>
              <a:rPr lang="en-US" sz="2800" dirty="0">
                <a:solidFill>
                  <a:schemeClr val="accent5">
                    <a:lumMod val="75000"/>
                  </a:schemeClr>
                </a:solidFill>
                <a:effectLst/>
                <a:latin typeface="Calibri" panose="020F0502020204030204" pitchFamily="34" charset="0"/>
                <a:ea typeface="Times New Roman" panose="02020603050405020304" pitchFamily="18" charset="0"/>
                <a:cs typeface="Calibri" panose="020F0502020204030204" pitchFamily="34" charset="0"/>
              </a:rPr>
              <a:t>The tool will provide an overview of the analysis carried out on the content.</a:t>
            </a:r>
            <a:endParaRPr lang="en-SC" sz="2800" dirty="0">
              <a:solidFill>
                <a:schemeClr val="accent5">
                  <a:lumMod val="7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937079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74039" y="29181"/>
            <a:ext cx="723764" cy="823977"/>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4197" y="288400"/>
            <a:ext cx="1900937" cy="564758"/>
          </a:xfrm>
          <a:prstGeom prst="rect">
            <a:avLst/>
          </a:prstGeom>
        </p:spPr>
      </p:pic>
      <p:sp>
        <p:nvSpPr>
          <p:cNvPr id="6" name="Title 1"/>
          <p:cNvSpPr txBox="1">
            <a:spLocks/>
          </p:cNvSpPr>
          <p:nvPr/>
        </p:nvSpPr>
        <p:spPr>
          <a:xfrm>
            <a:off x="794196" y="999857"/>
            <a:ext cx="10828083" cy="547202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457200" indent="-457200" algn="just">
              <a:buFont typeface="Arial" panose="020B0604020202020204" pitchFamily="34" charset="0"/>
              <a:buChar char="•"/>
            </a:pPr>
            <a:endParaRPr lang="en-US" sz="2800" dirty="0">
              <a:solidFill>
                <a:schemeClr val="accent1">
                  <a:lumMod val="75000"/>
                </a:schemeClr>
              </a:solidFill>
            </a:endParaRPr>
          </a:p>
        </p:txBody>
      </p:sp>
      <p:cxnSp>
        <p:nvCxnSpPr>
          <p:cNvPr id="10" name="Straight Connector 9">
            <a:extLst>
              <a:ext uri="{FF2B5EF4-FFF2-40B4-BE49-F238E27FC236}">
                <a16:creationId xmlns:a16="http://schemas.microsoft.com/office/drawing/2014/main" id="{E2413766-41F9-456F-A41D-161760D8A771}"/>
              </a:ext>
            </a:extLst>
          </p:cNvPr>
          <p:cNvCxnSpPr/>
          <p:nvPr/>
        </p:nvCxnSpPr>
        <p:spPr>
          <a:xfrm>
            <a:off x="850808" y="999858"/>
            <a:ext cx="10771472" cy="0"/>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4D9A730D-9F56-A144-5407-536CEC769121}"/>
              </a:ext>
            </a:extLst>
          </p:cNvPr>
          <p:cNvPicPr>
            <a:picLocks noChangeAspect="1"/>
          </p:cNvPicPr>
          <p:nvPr/>
        </p:nvPicPr>
        <p:blipFill>
          <a:blip r:embed="rId5"/>
          <a:stretch>
            <a:fillRect/>
          </a:stretch>
        </p:blipFill>
        <p:spPr>
          <a:xfrm>
            <a:off x="1139867" y="1531380"/>
            <a:ext cx="10384681" cy="4621361"/>
          </a:xfrm>
          <a:prstGeom prst="rect">
            <a:avLst/>
          </a:prstGeom>
        </p:spPr>
      </p:pic>
    </p:spTree>
    <p:extLst>
      <p:ext uri="{BB962C8B-B14F-4D97-AF65-F5344CB8AC3E}">
        <p14:creationId xmlns:p14="http://schemas.microsoft.com/office/powerpoint/2010/main" val="8815526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74039" y="29181"/>
            <a:ext cx="723764" cy="823977"/>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4197" y="288400"/>
            <a:ext cx="1900937" cy="564758"/>
          </a:xfrm>
          <a:prstGeom prst="rect">
            <a:avLst/>
          </a:prstGeom>
        </p:spPr>
      </p:pic>
      <p:sp>
        <p:nvSpPr>
          <p:cNvPr id="6" name="Title 1"/>
          <p:cNvSpPr txBox="1">
            <a:spLocks/>
          </p:cNvSpPr>
          <p:nvPr/>
        </p:nvSpPr>
        <p:spPr>
          <a:xfrm>
            <a:off x="794196" y="999857"/>
            <a:ext cx="10828083" cy="547202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457200" indent="-457200" algn="just">
              <a:buFont typeface="Arial" panose="020B0604020202020204" pitchFamily="34" charset="0"/>
              <a:buChar char="•"/>
            </a:pPr>
            <a:endParaRPr lang="en-US" sz="2800" dirty="0">
              <a:solidFill>
                <a:schemeClr val="accent1">
                  <a:lumMod val="75000"/>
                </a:schemeClr>
              </a:solidFill>
            </a:endParaRPr>
          </a:p>
        </p:txBody>
      </p:sp>
      <p:cxnSp>
        <p:nvCxnSpPr>
          <p:cNvPr id="10" name="Straight Connector 9">
            <a:extLst>
              <a:ext uri="{FF2B5EF4-FFF2-40B4-BE49-F238E27FC236}">
                <a16:creationId xmlns:a16="http://schemas.microsoft.com/office/drawing/2014/main" id="{E2413766-41F9-456F-A41D-161760D8A771}"/>
              </a:ext>
            </a:extLst>
          </p:cNvPr>
          <p:cNvCxnSpPr/>
          <p:nvPr/>
        </p:nvCxnSpPr>
        <p:spPr>
          <a:xfrm>
            <a:off x="850808" y="999858"/>
            <a:ext cx="10771472" cy="0"/>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640DDCB1-B39B-3FC7-86F4-32A2DEE38861}"/>
              </a:ext>
            </a:extLst>
          </p:cNvPr>
          <p:cNvSpPr txBox="1"/>
          <p:nvPr/>
        </p:nvSpPr>
        <p:spPr>
          <a:xfrm>
            <a:off x="794194" y="1315088"/>
            <a:ext cx="10828083" cy="4541051"/>
          </a:xfrm>
          <a:prstGeom prst="rect">
            <a:avLst/>
          </a:prstGeom>
          <a:noFill/>
        </p:spPr>
        <p:txBody>
          <a:bodyPr wrap="square">
            <a:spAutoFit/>
          </a:bodyPr>
          <a:lstStyle/>
          <a:p>
            <a:pPr algn="just">
              <a:lnSpc>
                <a:spcPct val="107000"/>
              </a:lnSpc>
              <a:spcAft>
                <a:spcPts val="800"/>
              </a:spcAft>
            </a:pPr>
            <a:r>
              <a:rPr lang="en-US" sz="2400" dirty="0">
                <a:solidFill>
                  <a:schemeClr val="accent5">
                    <a:lumMod val="75000"/>
                  </a:schemeClr>
                </a:solidFill>
                <a:effectLst/>
                <a:latin typeface="Calibri" panose="020F0502020204030204" pitchFamily="34" charset="0"/>
                <a:ea typeface="Times New Roman" panose="02020603050405020304" pitchFamily="18" charset="0"/>
                <a:cs typeface="Calibri" panose="020F0502020204030204" pitchFamily="34" charset="0"/>
              </a:rPr>
              <a:t>The output of the validation process includes a main box message with flaps of validation messages, ranging from summary information messages to increasing levels of identified issues messages provided in additional flaps. A validation-colored summary box (left bottom), related with the level of issues message is also provided indicating if the form could be successfully processed or need further revision before to be submitted to the IOTC. </a:t>
            </a:r>
          </a:p>
          <a:p>
            <a:pPr algn="just">
              <a:lnSpc>
                <a:spcPct val="107000"/>
              </a:lnSpc>
              <a:spcAft>
                <a:spcPts val="800"/>
              </a:spcAft>
            </a:pPr>
            <a:endParaRPr lang="en-SC" sz="2400" dirty="0">
              <a:solidFill>
                <a:schemeClr val="accent5">
                  <a:lumMod val="7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p>
            <a:r>
              <a:rPr lang="en-US" sz="2400" kern="0" dirty="0">
                <a:solidFill>
                  <a:schemeClr val="accent5">
                    <a:lumMod val="75000"/>
                  </a:schemeClr>
                </a:solidFill>
                <a:effectLst/>
                <a:latin typeface="Calibri" panose="020F0502020204030204" pitchFamily="34" charset="0"/>
                <a:ea typeface="Times New Roman" panose="02020603050405020304" pitchFamily="18" charset="0"/>
              </a:rPr>
              <a:t>When a form is fully filled, and all the mandatory data were included according to the IOTC standard an INFO message will be provided including a summary of the processed information and a validation summary message indicating that the form provided can be successfully processed and submitted to the IOTC </a:t>
            </a:r>
            <a:endParaRPr lang="en-SC" sz="2400" dirty="0">
              <a:solidFill>
                <a:schemeClr val="accent5">
                  <a:lumMod val="75000"/>
                </a:schemeClr>
              </a:solidFill>
            </a:endParaRPr>
          </a:p>
        </p:txBody>
      </p:sp>
    </p:spTree>
    <p:extLst>
      <p:ext uri="{BB962C8B-B14F-4D97-AF65-F5344CB8AC3E}">
        <p14:creationId xmlns:p14="http://schemas.microsoft.com/office/powerpoint/2010/main" val="29208955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74039" y="29181"/>
            <a:ext cx="723764" cy="823977"/>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4197" y="288400"/>
            <a:ext cx="1900937" cy="564758"/>
          </a:xfrm>
          <a:prstGeom prst="rect">
            <a:avLst/>
          </a:prstGeom>
        </p:spPr>
      </p:pic>
      <p:sp>
        <p:nvSpPr>
          <p:cNvPr id="6" name="Title 1"/>
          <p:cNvSpPr txBox="1">
            <a:spLocks/>
          </p:cNvSpPr>
          <p:nvPr/>
        </p:nvSpPr>
        <p:spPr>
          <a:xfrm>
            <a:off x="794196" y="999857"/>
            <a:ext cx="10828083" cy="547202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457200" indent="-457200" algn="just">
              <a:buFont typeface="Arial" panose="020B0604020202020204" pitchFamily="34" charset="0"/>
              <a:buChar char="•"/>
            </a:pPr>
            <a:endParaRPr lang="en-US" sz="2800" dirty="0">
              <a:solidFill>
                <a:schemeClr val="accent1">
                  <a:lumMod val="75000"/>
                </a:schemeClr>
              </a:solidFill>
            </a:endParaRPr>
          </a:p>
        </p:txBody>
      </p:sp>
      <p:cxnSp>
        <p:nvCxnSpPr>
          <p:cNvPr id="10" name="Straight Connector 9">
            <a:extLst>
              <a:ext uri="{FF2B5EF4-FFF2-40B4-BE49-F238E27FC236}">
                <a16:creationId xmlns:a16="http://schemas.microsoft.com/office/drawing/2014/main" id="{E2413766-41F9-456F-A41D-161760D8A771}"/>
              </a:ext>
            </a:extLst>
          </p:cNvPr>
          <p:cNvCxnSpPr/>
          <p:nvPr/>
        </p:nvCxnSpPr>
        <p:spPr>
          <a:xfrm>
            <a:off x="850808" y="999858"/>
            <a:ext cx="10771472" cy="0"/>
          </a:xfrm>
          <a:prstGeom prst="line">
            <a:avLst/>
          </a:prstGeom>
        </p:spPr>
        <p:style>
          <a:lnRef idx="1">
            <a:schemeClr val="accent1"/>
          </a:lnRef>
          <a:fillRef idx="0">
            <a:schemeClr val="accent1"/>
          </a:fillRef>
          <a:effectRef idx="0">
            <a:schemeClr val="accent1"/>
          </a:effectRef>
          <a:fontRef idx="minor">
            <a:schemeClr val="tx1"/>
          </a:fontRef>
        </p:style>
      </p:cxnSp>
      <p:pic>
        <p:nvPicPr>
          <p:cNvPr id="2" name="Picture 1" descr="A screenshot of a computer&#10;&#10;Description automatically generated">
            <a:extLst>
              <a:ext uri="{FF2B5EF4-FFF2-40B4-BE49-F238E27FC236}">
                <a16:creationId xmlns:a16="http://schemas.microsoft.com/office/drawing/2014/main" id="{EB341249-C0CA-731F-5ADB-15426222817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4507" y="2616696"/>
            <a:ext cx="9641466" cy="3608019"/>
          </a:xfrm>
          <a:prstGeom prst="rect">
            <a:avLst/>
          </a:prstGeom>
        </p:spPr>
      </p:pic>
      <p:sp>
        <p:nvSpPr>
          <p:cNvPr id="7" name="TextBox 6">
            <a:extLst>
              <a:ext uri="{FF2B5EF4-FFF2-40B4-BE49-F238E27FC236}">
                <a16:creationId xmlns:a16="http://schemas.microsoft.com/office/drawing/2014/main" id="{D3B4858D-64E6-075F-84FF-F9A971686C7A}"/>
              </a:ext>
            </a:extLst>
          </p:cNvPr>
          <p:cNvSpPr txBox="1"/>
          <p:nvPr/>
        </p:nvSpPr>
        <p:spPr>
          <a:xfrm>
            <a:off x="948799" y="1146558"/>
            <a:ext cx="10673479" cy="1323439"/>
          </a:xfrm>
          <a:prstGeom prst="rect">
            <a:avLst/>
          </a:prstGeom>
          <a:noFill/>
        </p:spPr>
        <p:txBody>
          <a:bodyPr wrap="square">
            <a:spAutoFit/>
          </a:bodyPr>
          <a:lstStyle/>
          <a:p>
            <a:r>
              <a:rPr lang="en-US" sz="2000" b="1" dirty="0">
                <a:solidFill>
                  <a:schemeClr val="accent5">
                    <a:lumMod val="75000"/>
                  </a:schemeClr>
                </a:solidFill>
                <a:effectLst/>
                <a:latin typeface="Calibri" panose="020F0502020204030204" pitchFamily="34" charset="0"/>
                <a:ea typeface="Times New Roman" panose="02020603050405020304" pitchFamily="18" charset="0"/>
                <a:cs typeface="Calibri" panose="020F0502020204030204" pitchFamily="34" charset="0"/>
              </a:rPr>
              <a:t>INFO message</a:t>
            </a:r>
          </a:p>
          <a:p>
            <a:endParaRPr lang="en-US" sz="2000" b="1" dirty="0">
              <a:solidFill>
                <a:schemeClr val="accent5">
                  <a:lumMod val="75000"/>
                </a:schemeClr>
              </a:solidFill>
              <a:effectLst/>
              <a:latin typeface="Calibri" panose="020F0502020204030204" pitchFamily="34" charset="0"/>
              <a:ea typeface="Times New Roman" panose="02020603050405020304" pitchFamily="18" charset="0"/>
              <a:cs typeface="Calibri" panose="020F0502020204030204" pitchFamily="34" charset="0"/>
            </a:endParaRPr>
          </a:p>
          <a:p>
            <a:r>
              <a:rPr lang="en-US" sz="2000" kern="0" dirty="0">
                <a:solidFill>
                  <a:schemeClr val="accent5">
                    <a:lumMod val="75000"/>
                  </a:schemeClr>
                </a:solidFill>
                <a:latin typeface="Calibri" panose="020F0502020204030204" pitchFamily="34" charset="0"/>
                <a:ea typeface="Times New Roman" panose="02020603050405020304" pitchFamily="18" charset="0"/>
              </a:rPr>
              <a:t>I</a:t>
            </a:r>
            <a:r>
              <a:rPr lang="en-US" sz="2000" kern="0" dirty="0">
                <a:solidFill>
                  <a:schemeClr val="accent5">
                    <a:lumMod val="75000"/>
                  </a:schemeClr>
                </a:solidFill>
                <a:effectLst/>
                <a:latin typeface="Calibri" panose="020F0502020204030204" pitchFamily="34" charset="0"/>
                <a:ea typeface="Times New Roman" panose="02020603050405020304" pitchFamily="18" charset="0"/>
              </a:rPr>
              <a:t>ncluding a summary of the processed information the validation summary message indicates that the form submitted can be successfully processed</a:t>
            </a:r>
            <a:r>
              <a:rPr lang="en-US" sz="2000" b="1" dirty="0">
                <a:solidFill>
                  <a:schemeClr val="accent5">
                    <a:lumMod val="75000"/>
                  </a:schemeClr>
                </a:solidFill>
                <a:effectLst/>
                <a:latin typeface="Calibri" panose="020F0502020204030204" pitchFamily="34" charset="0"/>
                <a:ea typeface="Times New Roman" panose="02020603050405020304" pitchFamily="18" charset="0"/>
                <a:cs typeface="Calibri" panose="020F0502020204030204" pitchFamily="34" charset="0"/>
              </a:rPr>
              <a:t> </a:t>
            </a:r>
            <a:endParaRPr lang="en-SC" sz="2000" b="1" dirty="0">
              <a:solidFill>
                <a:schemeClr val="accent5">
                  <a:lumMod val="75000"/>
                </a:schemeClr>
              </a:solidFill>
            </a:endParaRPr>
          </a:p>
        </p:txBody>
      </p:sp>
    </p:spTree>
    <p:extLst>
      <p:ext uri="{BB962C8B-B14F-4D97-AF65-F5344CB8AC3E}">
        <p14:creationId xmlns:p14="http://schemas.microsoft.com/office/powerpoint/2010/main" val="237962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74039" y="29181"/>
            <a:ext cx="723764" cy="823977"/>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4197" y="288400"/>
            <a:ext cx="1900937" cy="564758"/>
          </a:xfrm>
          <a:prstGeom prst="rect">
            <a:avLst/>
          </a:prstGeom>
        </p:spPr>
      </p:pic>
      <p:sp>
        <p:nvSpPr>
          <p:cNvPr id="6" name="Title 1"/>
          <p:cNvSpPr txBox="1">
            <a:spLocks/>
          </p:cNvSpPr>
          <p:nvPr/>
        </p:nvSpPr>
        <p:spPr>
          <a:xfrm>
            <a:off x="794196" y="999857"/>
            <a:ext cx="10828083" cy="547202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457200" indent="-457200" algn="just">
              <a:buFont typeface="Arial" panose="020B0604020202020204" pitchFamily="34" charset="0"/>
              <a:buChar char="•"/>
            </a:pPr>
            <a:endParaRPr lang="en-US" sz="2800" dirty="0">
              <a:solidFill>
                <a:schemeClr val="accent1">
                  <a:lumMod val="75000"/>
                </a:schemeClr>
              </a:solidFill>
            </a:endParaRPr>
          </a:p>
        </p:txBody>
      </p:sp>
      <p:cxnSp>
        <p:nvCxnSpPr>
          <p:cNvPr id="10" name="Straight Connector 9">
            <a:extLst>
              <a:ext uri="{FF2B5EF4-FFF2-40B4-BE49-F238E27FC236}">
                <a16:creationId xmlns:a16="http://schemas.microsoft.com/office/drawing/2014/main" id="{E2413766-41F9-456F-A41D-161760D8A771}"/>
              </a:ext>
            </a:extLst>
          </p:cNvPr>
          <p:cNvCxnSpPr/>
          <p:nvPr/>
        </p:nvCxnSpPr>
        <p:spPr>
          <a:xfrm>
            <a:off x="850808" y="999858"/>
            <a:ext cx="10771472" cy="0"/>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FAB58A88-2E8D-418D-C0DE-3F66AFFE8DD5}"/>
              </a:ext>
            </a:extLst>
          </p:cNvPr>
          <p:cNvSpPr txBox="1"/>
          <p:nvPr/>
        </p:nvSpPr>
        <p:spPr>
          <a:xfrm>
            <a:off x="794195" y="1227744"/>
            <a:ext cx="10771471" cy="1168269"/>
          </a:xfrm>
          <a:prstGeom prst="rect">
            <a:avLst/>
          </a:prstGeom>
          <a:noFill/>
        </p:spPr>
        <p:txBody>
          <a:bodyPr wrap="square">
            <a:spAutoFit/>
          </a:bodyPr>
          <a:lstStyle/>
          <a:p>
            <a:pPr algn="just">
              <a:lnSpc>
                <a:spcPct val="107000"/>
              </a:lnSpc>
              <a:spcAft>
                <a:spcPts val="800"/>
              </a:spcAft>
            </a:pPr>
            <a:r>
              <a:rPr lang="en-US" sz="2000" b="1" dirty="0">
                <a:solidFill>
                  <a:schemeClr val="accent5">
                    <a:lumMod val="75000"/>
                  </a:schemeClr>
                </a:solidFill>
                <a:effectLst/>
                <a:latin typeface="Calibri" panose="020F0502020204030204" pitchFamily="34" charset="0"/>
                <a:ea typeface="Times New Roman" panose="02020603050405020304" pitchFamily="18" charset="0"/>
                <a:cs typeface="Calibri" panose="020F0502020204030204" pitchFamily="34" charset="0"/>
              </a:rPr>
              <a:t>WARNING message </a:t>
            </a:r>
          </a:p>
          <a:p>
            <a:pPr algn="just">
              <a:lnSpc>
                <a:spcPct val="107000"/>
              </a:lnSpc>
              <a:spcAft>
                <a:spcPts val="800"/>
              </a:spcAft>
            </a:pPr>
            <a:r>
              <a:rPr lang="en-US" sz="2000" dirty="0">
                <a:solidFill>
                  <a:schemeClr val="accent5">
                    <a:lumMod val="75000"/>
                  </a:schemeClr>
                </a:solidFill>
                <a:effectLst/>
                <a:latin typeface="Calibri" panose="020F0502020204030204" pitchFamily="34" charset="0"/>
                <a:ea typeface="Times New Roman" panose="02020603050405020304" pitchFamily="18" charset="0"/>
                <a:cs typeface="Calibri" panose="020F0502020204030204" pitchFamily="34" charset="0"/>
              </a:rPr>
              <a:t>indicates something that will not prevent the form to be processed, although its content is less than optimal. </a:t>
            </a:r>
          </a:p>
        </p:txBody>
      </p:sp>
      <p:pic>
        <p:nvPicPr>
          <p:cNvPr id="7" name="Picture 6">
            <a:extLst>
              <a:ext uri="{FF2B5EF4-FFF2-40B4-BE49-F238E27FC236}">
                <a16:creationId xmlns:a16="http://schemas.microsoft.com/office/drawing/2014/main" id="{9F62277C-49EA-9DD8-545B-34FEC515C9E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0807" y="2623898"/>
            <a:ext cx="10113511" cy="3234244"/>
          </a:xfrm>
          <a:prstGeom prst="rect">
            <a:avLst/>
          </a:prstGeom>
        </p:spPr>
      </p:pic>
    </p:spTree>
    <p:extLst>
      <p:ext uri="{BB962C8B-B14F-4D97-AF65-F5344CB8AC3E}">
        <p14:creationId xmlns:p14="http://schemas.microsoft.com/office/powerpoint/2010/main" val="13269357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74039" y="29181"/>
            <a:ext cx="723764" cy="823977"/>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4197" y="288400"/>
            <a:ext cx="1900937" cy="564758"/>
          </a:xfrm>
          <a:prstGeom prst="rect">
            <a:avLst/>
          </a:prstGeom>
        </p:spPr>
      </p:pic>
      <p:sp>
        <p:nvSpPr>
          <p:cNvPr id="6" name="Title 1"/>
          <p:cNvSpPr txBox="1">
            <a:spLocks/>
          </p:cNvSpPr>
          <p:nvPr/>
        </p:nvSpPr>
        <p:spPr>
          <a:xfrm>
            <a:off x="794196" y="999857"/>
            <a:ext cx="10828083" cy="547202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457200" indent="-457200" algn="just">
              <a:buFont typeface="Arial" panose="020B0604020202020204" pitchFamily="34" charset="0"/>
              <a:buChar char="•"/>
            </a:pPr>
            <a:endParaRPr lang="en-US" sz="2800" dirty="0">
              <a:solidFill>
                <a:schemeClr val="accent1">
                  <a:lumMod val="75000"/>
                </a:schemeClr>
              </a:solidFill>
            </a:endParaRPr>
          </a:p>
        </p:txBody>
      </p:sp>
      <p:cxnSp>
        <p:nvCxnSpPr>
          <p:cNvPr id="10" name="Straight Connector 9">
            <a:extLst>
              <a:ext uri="{FF2B5EF4-FFF2-40B4-BE49-F238E27FC236}">
                <a16:creationId xmlns:a16="http://schemas.microsoft.com/office/drawing/2014/main" id="{E2413766-41F9-456F-A41D-161760D8A771}"/>
              </a:ext>
            </a:extLst>
          </p:cNvPr>
          <p:cNvCxnSpPr/>
          <p:nvPr/>
        </p:nvCxnSpPr>
        <p:spPr>
          <a:xfrm>
            <a:off x="850808" y="999858"/>
            <a:ext cx="10771472" cy="0"/>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51A095AB-5E4A-B2BC-434D-7E60FF192FF4}"/>
              </a:ext>
            </a:extLst>
          </p:cNvPr>
          <p:cNvSpPr txBox="1"/>
          <p:nvPr/>
        </p:nvSpPr>
        <p:spPr>
          <a:xfrm>
            <a:off x="794195" y="1146558"/>
            <a:ext cx="10828083" cy="1323439"/>
          </a:xfrm>
          <a:prstGeom prst="rect">
            <a:avLst/>
          </a:prstGeom>
          <a:noFill/>
        </p:spPr>
        <p:txBody>
          <a:bodyPr wrap="square">
            <a:spAutoFit/>
          </a:bodyPr>
          <a:lstStyle/>
          <a:p>
            <a:pPr algn="just"/>
            <a:r>
              <a:rPr lang="en-US" sz="2000" b="1" kern="0" dirty="0">
                <a:solidFill>
                  <a:schemeClr val="accent5">
                    <a:lumMod val="75000"/>
                  </a:schemeClr>
                </a:solidFill>
                <a:effectLst/>
                <a:latin typeface="Calibri" panose="020F0502020204030204" pitchFamily="34" charset="0"/>
                <a:ea typeface="Times New Roman" panose="02020603050405020304" pitchFamily="18" charset="0"/>
              </a:rPr>
              <a:t>ERROR message </a:t>
            </a:r>
          </a:p>
          <a:p>
            <a:pPr algn="just"/>
            <a:endParaRPr lang="en-US" sz="2000" b="1" kern="0" dirty="0">
              <a:solidFill>
                <a:schemeClr val="accent5">
                  <a:lumMod val="75000"/>
                </a:schemeClr>
              </a:solidFill>
              <a:latin typeface="Calibri" panose="020F0502020204030204" pitchFamily="34" charset="0"/>
            </a:endParaRPr>
          </a:p>
          <a:p>
            <a:pPr algn="just"/>
            <a:r>
              <a:rPr lang="en-US" sz="2000" kern="0" dirty="0">
                <a:solidFill>
                  <a:schemeClr val="accent5">
                    <a:lumMod val="75000"/>
                  </a:schemeClr>
                </a:solidFill>
                <a:effectLst/>
                <a:latin typeface="Calibri" panose="020F0502020204030204" pitchFamily="34" charset="0"/>
                <a:ea typeface="Times New Roman" panose="02020603050405020304" pitchFamily="18" charset="0"/>
              </a:rPr>
              <a:t>When a form is uploaded with missing mandatory data (both in the metadata and data worksheets) or empty columns or rows (in the data worksheets), or with wrong codes for a particular row or strata</a:t>
            </a:r>
            <a:endParaRPr lang="en-SC" sz="2000" b="1" dirty="0">
              <a:solidFill>
                <a:schemeClr val="accent5">
                  <a:lumMod val="75000"/>
                </a:schemeClr>
              </a:solidFill>
            </a:endParaRPr>
          </a:p>
        </p:txBody>
      </p:sp>
      <p:pic>
        <p:nvPicPr>
          <p:cNvPr id="7" name="Picture 6">
            <a:extLst>
              <a:ext uri="{FF2B5EF4-FFF2-40B4-BE49-F238E27FC236}">
                <a16:creationId xmlns:a16="http://schemas.microsoft.com/office/drawing/2014/main" id="{5E0F6781-741B-CB98-086E-AC5B121A00B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0808" y="2469997"/>
            <a:ext cx="10262688" cy="3500195"/>
          </a:xfrm>
          <a:prstGeom prst="rect">
            <a:avLst/>
          </a:prstGeom>
        </p:spPr>
      </p:pic>
      <p:sp>
        <p:nvSpPr>
          <p:cNvPr id="9" name="TextBox 8">
            <a:extLst>
              <a:ext uri="{FF2B5EF4-FFF2-40B4-BE49-F238E27FC236}">
                <a16:creationId xmlns:a16="http://schemas.microsoft.com/office/drawing/2014/main" id="{2CD650EE-03E5-18DD-5F8F-B4E2246823D0}"/>
              </a:ext>
            </a:extLst>
          </p:cNvPr>
          <p:cNvSpPr txBox="1"/>
          <p:nvPr/>
        </p:nvSpPr>
        <p:spPr>
          <a:xfrm>
            <a:off x="822501" y="5780933"/>
            <a:ext cx="10799777" cy="736355"/>
          </a:xfrm>
          <a:prstGeom prst="rect">
            <a:avLst/>
          </a:prstGeom>
          <a:noFill/>
        </p:spPr>
        <p:txBody>
          <a:bodyPr wrap="square">
            <a:spAutoFit/>
          </a:bodyPr>
          <a:lstStyle/>
          <a:p>
            <a:pPr algn="just">
              <a:lnSpc>
                <a:spcPct val="107000"/>
              </a:lnSpc>
              <a:spcAft>
                <a:spcPts val="800"/>
              </a:spcAft>
            </a:pPr>
            <a:r>
              <a:rPr lang="en-US" sz="2000" dirty="0">
                <a:solidFill>
                  <a:schemeClr val="accent5">
                    <a:lumMod val="75000"/>
                  </a:schemeClr>
                </a:solidFill>
                <a:effectLst/>
                <a:latin typeface="Calibri" panose="020F0502020204030204" pitchFamily="34" charset="0"/>
                <a:ea typeface="Times New Roman" panose="02020603050405020304" pitchFamily="18" charset="0"/>
                <a:cs typeface="Calibri" panose="020F0502020204030204" pitchFamily="34" charset="0"/>
              </a:rPr>
              <a:t>This form cannot be successfully processed until the highlighted errors be reviewed and amended as is showed in the validation summary message.</a:t>
            </a:r>
            <a:endParaRPr lang="en-SC" sz="2000" dirty="0">
              <a:solidFill>
                <a:schemeClr val="accent5">
                  <a:lumMod val="7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47912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74039" y="29181"/>
            <a:ext cx="723764" cy="823977"/>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4197" y="288400"/>
            <a:ext cx="1900937" cy="564758"/>
          </a:xfrm>
          <a:prstGeom prst="rect">
            <a:avLst/>
          </a:prstGeom>
        </p:spPr>
      </p:pic>
      <p:sp>
        <p:nvSpPr>
          <p:cNvPr id="6" name="Title 1"/>
          <p:cNvSpPr txBox="1">
            <a:spLocks/>
          </p:cNvSpPr>
          <p:nvPr/>
        </p:nvSpPr>
        <p:spPr>
          <a:xfrm>
            <a:off x="794196" y="999857"/>
            <a:ext cx="10828083" cy="547202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457200" indent="-457200" algn="just">
              <a:buFont typeface="Arial" panose="020B0604020202020204" pitchFamily="34" charset="0"/>
              <a:buChar char="•"/>
            </a:pPr>
            <a:endParaRPr lang="en-US" sz="2800" dirty="0">
              <a:solidFill>
                <a:schemeClr val="accent1">
                  <a:lumMod val="75000"/>
                </a:schemeClr>
              </a:solidFill>
            </a:endParaRPr>
          </a:p>
        </p:txBody>
      </p:sp>
      <p:cxnSp>
        <p:nvCxnSpPr>
          <p:cNvPr id="10" name="Straight Connector 9">
            <a:extLst>
              <a:ext uri="{FF2B5EF4-FFF2-40B4-BE49-F238E27FC236}">
                <a16:creationId xmlns:a16="http://schemas.microsoft.com/office/drawing/2014/main" id="{E2413766-41F9-456F-A41D-161760D8A771}"/>
              </a:ext>
            </a:extLst>
          </p:cNvPr>
          <p:cNvCxnSpPr/>
          <p:nvPr/>
        </p:nvCxnSpPr>
        <p:spPr>
          <a:xfrm>
            <a:off x="850808" y="999858"/>
            <a:ext cx="10771472" cy="0"/>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F18F7E95-0388-4756-2A1B-BEC184996D9F}"/>
              </a:ext>
            </a:extLst>
          </p:cNvPr>
          <p:cNvSpPr txBox="1"/>
          <p:nvPr/>
        </p:nvSpPr>
        <p:spPr>
          <a:xfrm>
            <a:off x="794195" y="1146558"/>
            <a:ext cx="6096000" cy="400110"/>
          </a:xfrm>
          <a:prstGeom prst="rect">
            <a:avLst/>
          </a:prstGeom>
          <a:noFill/>
        </p:spPr>
        <p:txBody>
          <a:bodyPr wrap="square">
            <a:spAutoFit/>
          </a:bodyPr>
          <a:lstStyle/>
          <a:p>
            <a:r>
              <a:rPr lang="en-US" sz="2000" b="1" kern="0" dirty="0">
                <a:solidFill>
                  <a:schemeClr val="accent5">
                    <a:lumMod val="75000"/>
                  </a:schemeClr>
                </a:solidFill>
                <a:effectLst/>
                <a:latin typeface="Calibri" panose="020F0502020204030204" pitchFamily="34" charset="0"/>
                <a:ea typeface="Times New Roman" panose="02020603050405020304" pitchFamily="18" charset="0"/>
              </a:rPr>
              <a:t>FATAL message </a:t>
            </a:r>
            <a:endParaRPr lang="en-SC" sz="2000" b="1" dirty="0">
              <a:solidFill>
                <a:schemeClr val="accent5">
                  <a:lumMod val="75000"/>
                </a:schemeClr>
              </a:solidFill>
            </a:endParaRPr>
          </a:p>
        </p:txBody>
      </p:sp>
      <p:sp>
        <p:nvSpPr>
          <p:cNvPr id="8" name="TextBox 7">
            <a:extLst>
              <a:ext uri="{FF2B5EF4-FFF2-40B4-BE49-F238E27FC236}">
                <a16:creationId xmlns:a16="http://schemas.microsoft.com/office/drawing/2014/main" id="{994C45C3-ED50-1887-8019-8C5217628642}"/>
              </a:ext>
            </a:extLst>
          </p:cNvPr>
          <p:cNvSpPr txBox="1"/>
          <p:nvPr/>
        </p:nvSpPr>
        <p:spPr>
          <a:xfrm>
            <a:off x="794195" y="1581687"/>
            <a:ext cx="10935350" cy="707886"/>
          </a:xfrm>
          <a:prstGeom prst="rect">
            <a:avLst/>
          </a:prstGeom>
          <a:noFill/>
        </p:spPr>
        <p:txBody>
          <a:bodyPr wrap="square">
            <a:spAutoFit/>
          </a:bodyPr>
          <a:lstStyle/>
          <a:p>
            <a:r>
              <a:rPr lang="en-US" sz="2000" kern="0" dirty="0">
                <a:solidFill>
                  <a:schemeClr val="accent5">
                    <a:lumMod val="75000"/>
                  </a:schemeClr>
                </a:solidFill>
                <a:effectLst/>
                <a:latin typeface="Calibri" panose="020F0502020204030204" pitchFamily="34" charset="0"/>
                <a:ea typeface="Times New Roman" panose="02020603050405020304" pitchFamily="18" charset="0"/>
              </a:rPr>
              <a:t>Indicates something that will prevent reading the content of the file, e.g., wrong type of file uploaded, presence of empty rows / columns, or no fleet identified for the provided reporting entity / vessel flag.</a:t>
            </a:r>
            <a:endParaRPr lang="en-SC" sz="2000" dirty="0">
              <a:solidFill>
                <a:schemeClr val="accent5">
                  <a:lumMod val="75000"/>
                </a:schemeClr>
              </a:solidFill>
            </a:endParaRPr>
          </a:p>
        </p:txBody>
      </p:sp>
      <p:pic>
        <p:nvPicPr>
          <p:cNvPr id="9" name="Picture 8">
            <a:extLst>
              <a:ext uri="{FF2B5EF4-FFF2-40B4-BE49-F238E27FC236}">
                <a16:creationId xmlns:a16="http://schemas.microsoft.com/office/drawing/2014/main" id="{615F2FD6-8972-0FE3-825C-8715C170A1E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14298"/>
          <a:stretch/>
        </p:blipFill>
        <p:spPr bwMode="auto">
          <a:xfrm>
            <a:off x="850807" y="2399029"/>
            <a:ext cx="10771471" cy="352173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9369409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74039" y="29181"/>
            <a:ext cx="723764" cy="823977"/>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4197" y="288400"/>
            <a:ext cx="1900937" cy="564758"/>
          </a:xfrm>
          <a:prstGeom prst="rect">
            <a:avLst/>
          </a:prstGeom>
        </p:spPr>
      </p:pic>
      <p:sp>
        <p:nvSpPr>
          <p:cNvPr id="6" name="Title 1"/>
          <p:cNvSpPr txBox="1">
            <a:spLocks/>
          </p:cNvSpPr>
          <p:nvPr/>
        </p:nvSpPr>
        <p:spPr>
          <a:xfrm>
            <a:off x="794196" y="999857"/>
            <a:ext cx="10828083" cy="547202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457200" indent="-457200" algn="just">
              <a:buFont typeface="Arial" panose="020B0604020202020204" pitchFamily="34" charset="0"/>
              <a:buChar char="•"/>
            </a:pPr>
            <a:endParaRPr lang="en-US" sz="2800" dirty="0">
              <a:solidFill>
                <a:schemeClr val="accent1">
                  <a:lumMod val="75000"/>
                </a:schemeClr>
              </a:solidFill>
            </a:endParaRPr>
          </a:p>
        </p:txBody>
      </p:sp>
      <p:cxnSp>
        <p:nvCxnSpPr>
          <p:cNvPr id="10" name="Straight Connector 9">
            <a:extLst>
              <a:ext uri="{FF2B5EF4-FFF2-40B4-BE49-F238E27FC236}">
                <a16:creationId xmlns:a16="http://schemas.microsoft.com/office/drawing/2014/main" id="{E2413766-41F9-456F-A41D-161760D8A771}"/>
              </a:ext>
            </a:extLst>
          </p:cNvPr>
          <p:cNvCxnSpPr/>
          <p:nvPr/>
        </p:nvCxnSpPr>
        <p:spPr>
          <a:xfrm>
            <a:off x="850808" y="999858"/>
            <a:ext cx="1077147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31739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74039" y="29181"/>
            <a:ext cx="723764" cy="823977"/>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4197" y="288400"/>
            <a:ext cx="1900937" cy="564758"/>
          </a:xfrm>
          <a:prstGeom prst="rect">
            <a:avLst/>
          </a:prstGeom>
        </p:spPr>
      </p:pic>
      <p:sp>
        <p:nvSpPr>
          <p:cNvPr id="6" name="Title 1"/>
          <p:cNvSpPr txBox="1">
            <a:spLocks/>
          </p:cNvSpPr>
          <p:nvPr/>
        </p:nvSpPr>
        <p:spPr>
          <a:xfrm>
            <a:off x="794196" y="999857"/>
            <a:ext cx="10828083" cy="547202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457200" indent="-457200" algn="just">
              <a:buFont typeface="Arial" panose="020B0604020202020204" pitchFamily="34" charset="0"/>
              <a:buChar char="•"/>
            </a:pPr>
            <a:endParaRPr lang="en-US" sz="2800" dirty="0">
              <a:solidFill>
                <a:schemeClr val="accent1">
                  <a:lumMod val="75000"/>
                </a:schemeClr>
              </a:solidFill>
            </a:endParaRPr>
          </a:p>
        </p:txBody>
      </p:sp>
      <p:cxnSp>
        <p:nvCxnSpPr>
          <p:cNvPr id="10" name="Straight Connector 9">
            <a:extLst>
              <a:ext uri="{FF2B5EF4-FFF2-40B4-BE49-F238E27FC236}">
                <a16:creationId xmlns:a16="http://schemas.microsoft.com/office/drawing/2014/main" id="{E2413766-41F9-456F-A41D-161760D8A771}"/>
              </a:ext>
            </a:extLst>
          </p:cNvPr>
          <p:cNvCxnSpPr/>
          <p:nvPr/>
        </p:nvCxnSpPr>
        <p:spPr>
          <a:xfrm>
            <a:off x="850808" y="999858"/>
            <a:ext cx="10771472"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Content Placeholder 1">
            <a:extLst>
              <a:ext uri="{FF2B5EF4-FFF2-40B4-BE49-F238E27FC236}">
                <a16:creationId xmlns:a16="http://schemas.microsoft.com/office/drawing/2014/main" id="{8F45F0A3-6EB2-DC25-B3CF-39CFE6018317}"/>
              </a:ext>
            </a:extLst>
          </p:cNvPr>
          <p:cNvSpPr txBox="1">
            <a:spLocks/>
          </p:cNvSpPr>
          <p:nvPr/>
        </p:nvSpPr>
        <p:spPr>
          <a:xfrm>
            <a:off x="907603" y="1116538"/>
            <a:ext cx="10490200" cy="545306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3600" b="1" dirty="0">
                <a:solidFill>
                  <a:schemeClr val="accent5">
                    <a:lumMod val="75000"/>
                  </a:schemeClr>
                </a:solidFill>
              </a:rPr>
              <a:t>Thank you for your attention!</a:t>
            </a:r>
          </a:p>
          <a:p>
            <a:pPr algn="ctr"/>
            <a:endParaRPr lang="en-GB" sz="2800" dirty="0">
              <a:solidFill>
                <a:schemeClr val="accent5">
                  <a:lumMod val="75000"/>
                </a:schemeClr>
              </a:solidFill>
              <a:hlinkClick r:id="rId5">
                <a:extLst>
                  <a:ext uri="{A12FA001-AC4F-418D-AE19-62706E023703}">
                    <ahyp:hlinkClr xmlns:ahyp="http://schemas.microsoft.com/office/drawing/2018/hyperlinkcolor" val="tx"/>
                  </a:ext>
                </a:extLst>
              </a:hlinkClick>
            </a:endParaRPr>
          </a:p>
          <a:p>
            <a:pPr algn="ctr"/>
            <a:r>
              <a:rPr lang="en-GB" sz="2800" dirty="0">
                <a:solidFill>
                  <a:srgbClr val="0563C1"/>
                </a:solidFill>
                <a:hlinkClick r:id="rId5">
                  <a:extLst>
                    <a:ext uri="{A12FA001-AC4F-418D-AE19-62706E023703}">
                      <ahyp:hlinkClr xmlns:ahyp="http://schemas.microsoft.com/office/drawing/2018/hyperlinkcolor" val="tx"/>
                    </a:ext>
                  </a:extLst>
                </a:hlinkClick>
              </a:rPr>
              <a:t>IOTC-Secretariat@fao.org</a:t>
            </a:r>
            <a:endParaRPr lang="en-SC" sz="2800" dirty="0"/>
          </a:p>
        </p:txBody>
      </p:sp>
    </p:spTree>
    <p:extLst>
      <p:ext uri="{BB962C8B-B14F-4D97-AF65-F5344CB8AC3E}">
        <p14:creationId xmlns:p14="http://schemas.microsoft.com/office/powerpoint/2010/main" val="24114132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edcd05b-a796-47e2-b44c-cb839f65289d">
      <Terms xmlns="http://schemas.microsoft.com/office/infopath/2007/PartnerControls"/>
    </lcf76f155ced4ddcb4097134ff3c332f>
    <TaxCatchAll xmlns="1eff168a-76a0-4a78-9a90-c63606167bca"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B6E2517818884438C75212E1AC562D2" ma:contentTypeVersion="12" ma:contentTypeDescription="Create a new document." ma:contentTypeScope="" ma:versionID="a0b4dee2e9972ccfaa688bd738458a8e">
  <xsd:schema xmlns:xsd="http://www.w3.org/2001/XMLSchema" xmlns:xs="http://www.w3.org/2001/XMLSchema" xmlns:p="http://schemas.microsoft.com/office/2006/metadata/properties" xmlns:ns2="9edcd05b-a796-47e2-b44c-cb839f65289d" xmlns:ns3="1eff168a-76a0-4a78-9a90-c63606167bca" targetNamespace="http://schemas.microsoft.com/office/2006/metadata/properties" ma:root="true" ma:fieldsID="ebef0a4e5f177426aa7f791b070068f0" ns2:_="" ns3:_="">
    <xsd:import namespace="9edcd05b-a796-47e2-b44c-cb839f65289d"/>
    <xsd:import namespace="1eff168a-76a0-4a78-9a90-c63606167bc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dcd05b-a796-47e2-b44c-cb839f65289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40eee1e-ad38-437e-be40-fc9f033adc9a"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eff168a-76a0-4a78-9a90-c63606167bca"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e39a1541-3178-4ff4-b9b2-fe39e5c5e01c}" ma:internalName="TaxCatchAll" ma:showField="CatchAllData" ma:web="1eff168a-76a0-4a78-9a90-c63606167bc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7A6A705-B3A7-487C-B4FA-66D5D1B00535}">
  <ds:schemaRefs>
    <ds:schemaRef ds:uri="http://schemas.microsoft.com/office/2006/metadata/properties"/>
    <ds:schemaRef ds:uri="http://schemas.microsoft.com/office/infopath/2007/PartnerControls"/>
    <ds:schemaRef ds:uri="9edcd05b-a796-47e2-b44c-cb839f65289d"/>
    <ds:schemaRef ds:uri="1eff168a-76a0-4a78-9a90-c63606167bca"/>
  </ds:schemaRefs>
</ds:datastoreItem>
</file>

<file path=customXml/itemProps2.xml><?xml version="1.0" encoding="utf-8"?>
<ds:datastoreItem xmlns:ds="http://schemas.openxmlformats.org/officeDocument/2006/customXml" ds:itemID="{B58EE8FC-F09C-4934-B3A0-3DD9698F2FD9}">
  <ds:schemaRefs>
    <ds:schemaRef ds:uri="http://schemas.microsoft.com/sharepoint/v3/contenttype/forms"/>
  </ds:schemaRefs>
</ds:datastoreItem>
</file>

<file path=customXml/itemProps3.xml><?xml version="1.0" encoding="utf-8"?>
<ds:datastoreItem xmlns:ds="http://schemas.openxmlformats.org/officeDocument/2006/customXml" ds:itemID="{81918EAB-5C5F-4A0A-B844-92910F2863FC}"/>
</file>

<file path=docProps/app.xml><?xml version="1.0" encoding="utf-8"?>
<Properties xmlns="http://schemas.openxmlformats.org/officeDocument/2006/extended-properties" xmlns:vt="http://schemas.openxmlformats.org/officeDocument/2006/docPropsVTypes">
  <TotalTime>1750</TotalTime>
  <Words>383</Words>
  <Application>Microsoft Office PowerPoint</Application>
  <PresentationFormat>Widescreen</PresentationFormat>
  <Paragraphs>36</Paragraphs>
  <Slides>10</Slides>
  <Notes>9</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data validation process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collection and management tools to support the Regional Observer Scheme</dc:title>
  <dc:creator>Windows User</dc:creator>
  <cp:lastModifiedBy>Cynthia Fernandez Diaz</cp:lastModifiedBy>
  <cp:revision>127</cp:revision>
  <dcterms:created xsi:type="dcterms:W3CDTF">2017-11-22T05:34:10Z</dcterms:created>
  <dcterms:modified xsi:type="dcterms:W3CDTF">2026-03-15T16:50:52Z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0x010100EB6E2517818884438C75212E1AC562D2</vt:lpwstr>
  </property>
  <property fmtid="{D5CDD505-2E9C-101B-9397-08002B2CF9AE}" pid="3" name="MediaServiceImageTags">
    <vt:lpwstr/>
  </property>
</Properties>
</file>