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package/2006/relationships/metadata/extended-properties" Target="docProps/app0.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7D114F-3E53-FDFE-00E8-33B0D9F2134C}" name="FernandezDiaz, Cynthia (NFITD)" initials="FC" userId="S::cynthia.fernandezdiaz@fao.org::f97d65fe-6dec-4cca-9174-0c55b6a18f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C23A37-27C7-643E-F0FD-B51737B42CB4}" v="3" dt="2026-03-15T16:43:33.790"/>
    <p1510:client id="{4A63CB4D-154C-DD31-6CD7-A93CB5A7BD0B}" v="23" dt="2026-03-16T05:37:55.599"/>
    <p1510:client id="{CE117FCC-D11B-AFDE-0916-B8CB98C66EC5}" v="35" dt="2026-03-16T06:58:13.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erre, Lucia (NFITD)" userId="S::lucia.pierre@fao.org::4ae78c5a-b1af-4120-bcb4-e79d061c36c3" providerId="AD" clId="Web-{4A63CB4D-154C-DD31-6CD7-A93CB5A7BD0B}"/>
    <pc:docChg chg="delSld modSld">
      <pc:chgData name="Pierre, Lucia (NFITD)" userId="S::lucia.pierre@fao.org::4ae78c5a-b1af-4120-bcb4-e79d061c36c3" providerId="AD" clId="Web-{4A63CB4D-154C-DD31-6CD7-A93CB5A7BD0B}" dt="2026-03-16T05:37:55.599" v="22" actId="1076"/>
      <pc:docMkLst>
        <pc:docMk/>
      </pc:docMkLst>
      <pc:sldChg chg="modSp">
        <pc:chgData name="Pierre, Lucia (NFITD)" userId="S::lucia.pierre@fao.org::4ae78c5a-b1af-4120-bcb4-e79d061c36c3" providerId="AD" clId="Web-{4A63CB4D-154C-DD31-6CD7-A93CB5A7BD0B}" dt="2026-03-16T05:05:23.493" v="2" actId="14100"/>
        <pc:sldMkLst>
          <pc:docMk/>
          <pc:sldMk cId="0" sldId="264"/>
        </pc:sldMkLst>
        <pc:spChg chg="mod">
          <ac:chgData name="Pierre, Lucia (NFITD)" userId="S::lucia.pierre@fao.org::4ae78c5a-b1af-4120-bcb4-e79d061c36c3" providerId="AD" clId="Web-{4A63CB4D-154C-DD31-6CD7-A93CB5A7BD0B}" dt="2026-03-16T05:05:23.493" v="2" actId="14100"/>
          <ac:spMkLst>
            <pc:docMk/>
            <pc:sldMk cId="0" sldId="264"/>
            <ac:spMk id="2" creationId="{5DAC12AF-4BED-490F-846F-5F4E2F8614BE}"/>
          </ac:spMkLst>
        </pc:spChg>
      </pc:sldChg>
      <pc:sldChg chg="modSp">
        <pc:chgData name="Pierre, Lucia (NFITD)" userId="S::lucia.pierre@fao.org::4ae78c5a-b1af-4120-bcb4-e79d061c36c3" providerId="AD" clId="Web-{4A63CB4D-154C-DD31-6CD7-A93CB5A7BD0B}" dt="2026-03-16T05:37:55.599" v="22" actId="1076"/>
        <pc:sldMkLst>
          <pc:docMk/>
          <pc:sldMk cId="0" sldId="265"/>
        </pc:sldMkLst>
        <pc:spChg chg="mod">
          <ac:chgData name="Pierre, Lucia (NFITD)" userId="S::lucia.pierre@fao.org::4ae78c5a-b1af-4120-bcb4-e79d061c36c3" providerId="AD" clId="Web-{4A63CB4D-154C-DD31-6CD7-A93CB5A7BD0B}" dt="2026-03-16T05:37:55.599" v="22" actId="1076"/>
          <ac:spMkLst>
            <pc:docMk/>
            <pc:sldMk cId="0" sldId="265"/>
            <ac:spMk id="2" creationId="{5DAC12AF-4BED-490F-846F-5F4E2F8614BE}"/>
          </ac:spMkLst>
        </pc:spChg>
        <pc:spChg chg="mod">
          <ac:chgData name="Pierre, Lucia (NFITD)" userId="S::lucia.pierre@fao.org::4ae78c5a-b1af-4120-bcb4-e79d061c36c3" providerId="AD" clId="Web-{4A63CB4D-154C-DD31-6CD7-A93CB5A7BD0B}" dt="2026-03-16T05:37:47.864" v="20" actId="14100"/>
          <ac:spMkLst>
            <pc:docMk/>
            <pc:sldMk cId="0" sldId="265"/>
            <ac:spMk id="4" creationId="{E1D60738-AB0C-4025-B40D-996BBF035AF2}"/>
          </ac:spMkLst>
        </pc:spChg>
        <pc:picChg chg="mod">
          <ac:chgData name="Pierre, Lucia (NFITD)" userId="S::lucia.pierre@fao.org::4ae78c5a-b1af-4120-bcb4-e79d061c36c3" providerId="AD" clId="Web-{4A63CB4D-154C-DD31-6CD7-A93CB5A7BD0B}" dt="2026-03-16T05:37:42.426" v="18" actId="14100"/>
          <ac:picMkLst>
            <pc:docMk/>
            <pc:sldMk cId="0" sldId="265"/>
            <ac:picMk id="3" creationId="{00000000-0000-0000-0000-000000000000}"/>
          </ac:picMkLst>
        </pc:picChg>
      </pc:sldChg>
      <pc:sldChg chg="modSp">
        <pc:chgData name="Pierre, Lucia (NFITD)" userId="S::lucia.pierre@fao.org::4ae78c5a-b1af-4120-bcb4-e79d061c36c3" providerId="AD" clId="Web-{4A63CB4D-154C-DD31-6CD7-A93CB5A7BD0B}" dt="2026-03-16T05:37:03.299" v="15" actId="1076"/>
        <pc:sldMkLst>
          <pc:docMk/>
          <pc:sldMk cId="0" sldId="266"/>
        </pc:sldMkLst>
        <pc:spChg chg="mod">
          <ac:chgData name="Pierre, Lucia (NFITD)" userId="S::lucia.pierre@fao.org::4ae78c5a-b1af-4120-bcb4-e79d061c36c3" providerId="AD" clId="Web-{4A63CB4D-154C-DD31-6CD7-A93CB5A7BD0B}" dt="2026-03-16T05:37:03.299" v="15" actId="1076"/>
          <ac:spMkLst>
            <pc:docMk/>
            <pc:sldMk cId="0" sldId="266"/>
            <ac:spMk id="2" creationId="{5DAC12AF-4BED-490F-846F-5F4E2F8614BE}"/>
          </ac:spMkLst>
        </pc:spChg>
        <pc:spChg chg="mod">
          <ac:chgData name="Pierre, Lucia (NFITD)" userId="S::lucia.pierre@fao.org::4ae78c5a-b1af-4120-bcb4-e79d061c36c3" providerId="AD" clId="Web-{4A63CB4D-154C-DD31-6CD7-A93CB5A7BD0B}" dt="2026-03-16T05:36:56.751" v="12" actId="1076"/>
          <ac:spMkLst>
            <pc:docMk/>
            <pc:sldMk cId="0" sldId="266"/>
            <ac:spMk id="4" creationId="{E1D60738-AB0C-4025-B40D-996BBF035AF2}"/>
          </ac:spMkLst>
        </pc:spChg>
      </pc:sldChg>
      <pc:sldChg chg="modSp">
        <pc:chgData name="Pierre, Lucia (NFITD)" userId="S::lucia.pierre@fao.org::4ae78c5a-b1af-4120-bcb4-e79d061c36c3" providerId="AD" clId="Web-{4A63CB4D-154C-DD31-6CD7-A93CB5A7BD0B}" dt="2026-03-16T05:36:29.155" v="10" actId="1076"/>
        <pc:sldMkLst>
          <pc:docMk/>
          <pc:sldMk cId="0" sldId="267"/>
        </pc:sldMkLst>
        <pc:spChg chg="mod">
          <ac:chgData name="Pierre, Lucia (NFITD)" userId="S::lucia.pierre@fao.org::4ae78c5a-b1af-4120-bcb4-e79d061c36c3" providerId="AD" clId="Web-{4A63CB4D-154C-DD31-6CD7-A93CB5A7BD0B}" dt="2026-03-16T05:36:29.155" v="10" actId="1076"/>
          <ac:spMkLst>
            <pc:docMk/>
            <pc:sldMk cId="0" sldId="267"/>
            <ac:spMk id="2" creationId="{86F31396-D9C7-43E4-B873-1A76861A91D2}"/>
          </ac:spMkLst>
        </pc:spChg>
      </pc:sldChg>
      <pc:sldChg chg="modSp">
        <pc:chgData name="Pierre, Lucia (NFITD)" userId="S::lucia.pierre@fao.org::4ae78c5a-b1af-4120-bcb4-e79d061c36c3" providerId="AD" clId="Web-{4A63CB4D-154C-DD31-6CD7-A93CB5A7BD0B}" dt="2026-03-16T05:04:09.786" v="1" actId="14100"/>
        <pc:sldMkLst>
          <pc:docMk/>
          <pc:sldMk cId="0" sldId="268"/>
        </pc:sldMkLst>
        <pc:spChg chg="mod">
          <ac:chgData name="Pierre, Lucia (NFITD)" userId="S::lucia.pierre@fao.org::4ae78c5a-b1af-4120-bcb4-e79d061c36c3" providerId="AD" clId="Web-{4A63CB4D-154C-DD31-6CD7-A93CB5A7BD0B}" dt="2026-03-16T05:04:09.786" v="1" actId="14100"/>
          <ac:spMkLst>
            <pc:docMk/>
            <pc:sldMk cId="0" sldId="268"/>
            <ac:spMk id="2" creationId="{86F31396-D9C7-43E4-B873-1A76861A91D2}"/>
          </ac:spMkLst>
        </pc:spChg>
      </pc:sldChg>
      <pc:sldChg chg="del">
        <pc:chgData name="Pierre, Lucia (NFITD)" userId="S::lucia.pierre@fao.org::4ae78c5a-b1af-4120-bcb4-e79d061c36c3" providerId="AD" clId="Web-{4A63CB4D-154C-DD31-6CD7-A93CB5A7BD0B}" dt="2026-03-16T05:36:40.844" v="11"/>
        <pc:sldMkLst>
          <pc:docMk/>
          <pc:sldMk cId="0" sldId="269"/>
        </pc:sldMkLst>
      </pc:sldChg>
    </pc:docChg>
  </pc:docChgLst>
  <pc:docChgLst>
    <pc:chgData name="Pierre, Lucia (NFITD)" userId="S::lucia.pierre@fao.org::4ae78c5a-b1af-4120-bcb4-e79d061c36c3" providerId="AD" clId="Web-{CE117FCC-D11B-AFDE-0916-B8CB98C66EC5}"/>
    <pc:docChg chg="delSld modSld">
      <pc:chgData name="Pierre, Lucia (NFITD)" userId="S::lucia.pierre@fao.org::4ae78c5a-b1af-4120-bcb4-e79d061c36c3" providerId="AD" clId="Web-{CE117FCC-D11B-AFDE-0916-B8CB98C66EC5}" dt="2026-03-16T06:58:13.664" v="35" actId="20577"/>
      <pc:docMkLst>
        <pc:docMk/>
      </pc:docMkLst>
      <pc:sldChg chg="modSp">
        <pc:chgData name="Pierre, Lucia (NFITD)" userId="S::lucia.pierre@fao.org::4ae78c5a-b1af-4120-bcb4-e79d061c36c3" providerId="AD" clId="Web-{CE117FCC-D11B-AFDE-0916-B8CB98C66EC5}" dt="2026-03-16T06:52:58.917" v="3" actId="20577"/>
        <pc:sldMkLst>
          <pc:docMk/>
          <pc:sldMk cId="0" sldId="258"/>
        </pc:sldMkLst>
        <pc:spChg chg="mod">
          <ac:chgData name="Pierre, Lucia (NFITD)" userId="S::lucia.pierre@fao.org::4ae78c5a-b1af-4120-bcb4-e79d061c36c3" providerId="AD" clId="Web-{CE117FCC-D11B-AFDE-0916-B8CB98C66EC5}" dt="2026-03-16T06:52:58.917" v="3" actId="20577"/>
          <ac:spMkLst>
            <pc:docMk/>
            <pc:sldMk cId="0" sldId="258"/>
            <ac:spMk id="3" creationId="{465F4690-296D-4072-BFC0-ACAD2B7CED68}"/>
          </ac:spMkLst>
        </pc:spChg>
      </pc:sldChg>
      <pc:sldChg chg="modSp">
        <pc:chgData name="Pierre, Lucia (NFITD)" userId="S::lucia.pierre@fao.org::4ae78c5a-b1af-4120-bcb4-e79d061c36c3" providerId="AD" clId="Web-{CE117FCC-D11B-AFDE-0916-B8CB98C66EC5}" dt="2026-03-16T06:54:16.265" v="5" actId="20577"/>
        <pc:sldMkLst>
          <pc:docMk/>
          <pc:sldMk cId="0" sldId="259"/>
        </pc:sldMkLst>
        <pc:spChg chg="mod">
          <ac:chgData name="Pierre, Lucia (NFITD)" userId="S::lucia.pierre@fao.org::4ae78c5a-b1af-4120-bcb4-e79d061c36c3" providerId="AD" clId="Web-{CE117FCC-D11B-AFDE-0916-B8CB98C66EC5}" dt="2026-03-16T06:54:16.265" v="5" actId="20577"/>
          <ac:spMkLst>
            <pc:docMk/>
            <pc:sldMk cId="0" sldId="259"/>
            <ac:spMk id="3" creationId="{465F4690-296D-4072-BFC0-ACAD2B7CED68}"/>
          </ac:spMkLst>
        </pc:spChg>
      </pc:sldChg>
      <pc:sldChg chg="modSp">
        <pc:chgData name="Pierre, Lucia (NFITD)" userId="S::lucia.pierre@fao.org::4ae78c5a-b1af-4120-bcb4-e79d061c36c3" providerId="AD" clId="Web-{CE117FCC-D11B-AFDE-0916-B8CB98C66EC5}" dt="2026-03-16T06:54:37.891" v="11" actId="20577"/>
        <pc:sldMkLst>
          <pc:docMk/>
          <pc:sldMk cId="0" sldId="260"/>
        </pc:sldMkLst>
        <pc:spChg chg="mod">
          <ac:chgData name="Pierre, Lucia (NFITD)" userId="S::lucia.pierre@fao.org::4ae78c5a-b1af-4120-bcb4-e79d061c36c3" providerId="AD" clId="Web-{CE117FCC-D11B-AFDE-0916-B8CB98C66EC5}" dt="2026-03-16T06:54:37.891" v="11" actId="20577"/>
          <ac:spMkLst>
            <pc:docMk/>
            <pc:sldMk cId="0" sldId="260"/>
            <ac:spMk id="4" creationId="{E1D60738-AB0C-4025-B40D-996BBF035AF2}"/>
          </ac:spMkLst>
        </pc:spChg>
      </pc:sldChg>
      <pc:sldChg chg="addSp modSp">
        <pc:chgData name="Pierre, Lucia (NFITD)" userId="S::lucia.pierre@fao.org::4ae78c5a-b1af-4120-bcb4-e79d061c36c3" providerId="AD" clId="Web-{CE117FCC-D11B-AFDE-0916-B8CB98C66EC5}" dt="2026-03-16T06:56:49.881" v="25" actId="14100"/>
        <pc:sldMkLst>
          <pc:docMk/>
          <pc:sldMk cId="0" sldId="262"/>
        </pc:sldMkLst>
        <pc:spChg chg="mod">
          <ac:chgData name="Pierre, Lucia (NFITD)" userId="S::lucia.pierre@fao.org::4ae78c5a-b1af-4120-bcb4-e79d061c36c3" providerId="AD" clId="Web-{CE117FCC-D11B-AFDE-0916-B8CB98C66EC5}" dt="2026-03-16T06:55:04.861" v="13" actId="14100"/>
          <ac:spMkLst>
            <pc:docMk/>
            <pc:sldMk cId="0" sldId="262"/>
            <ac:spMk id="2" creationId="{5DAC12AF-4BED-490F-846F-5F4E2F8614BE}"/>
          </ac:spMkLst>
        </pc:spChg>
        <pc:spChg chg="mod">
          <ac:chgData name="Pierre, Lucia (NFITD)" userId="S::lucia.pierre@fao.org::4ae78c5a-b1af-4120-bcb4-e79d061c36c3" providerId="AD" clId="Web-{CE117FCC-D11B-AFDE-0916-B8CB98C66EC5}" dt="2026-03-16T06:56:49.881" v="25" actId="14100"/>
          <ac:spMkLst>
            <pc:docMk/>
            <pc:sldMk cId="0" sldId="262"/>
            <ac:spMk id="4" creationId="{E1D60738-AB0C-4025-B40D-996BBF035AF2}"/>
          </ac:spMkLst>
        </pc:spChg>
        <pc:picChg chg="add mod">
          <ac:chgData name="Pierre, Lucia (NFITD)" userId="S::lucia.pierre@fao.org::4ae78c5a-b1af-4120-bcb4-e79d061c36c3" providerId="AD" clId="Web-{CE117FCC-D11B-AFDE-0916-B8CB98C66EC5}" dt="2026-03-16T06:56:08.285" v="21" actId="14100"/>
          <ac:picMkLst>
            <pc:docMk/>
            <pc:sldMk cId="0" sldId="262"/>
            <ac:picMk id="5" creationId="{777A5E79-FC52-0655-D643-7F3E642A0DF5}"/>
          </ac:picMkLst>
        </pc:picChg>
        <pc:picChg chg="mod">
          <ac:chgData name="Pierre, Lucia (NFITD)" userId="S::lucia.pierre@fao.org::4ae78c5a-b1af-4120-bcb4-e79d061c36c3" providerId="AD" clId="Web-{CE117FCC-D11B-AFDE-0916-B8CB98C66EC5}" dt="2026-03-16T06:56:12.989" v="22" actId="1076"/>
          <ac:picMkLst>
            <pc:docMk/>
            <pc:sldMk cId="0" sldId="262"/>
            <ac:picMk id="6" creationId="{097FAF36-096B-9C20-51D1-583DE313370C}"/>
          </ac:picMkLst>
        </pc:picChg>
      </pc:sldChg>
      <pc:sldChg chg="del">
        <pc:chgData name="Pierre, Lucia (NFITD)" userId="S::lucia.pierre@fao.org::4ae78c5a-b1af-4120-bcb4-e79d061c36c3" providerId="AD" clId="Web-{CE117FCC-D11B-AFDE-0916-B8CB98C66EC5}" dt="2026-03-16T06:56:25.958" v="23"/>
        <pc:sldMkLst>
          <pc:docMk/>
          <pc:sldMk cId="0" sldId="263"/>
        </pc:sldMkLst>
      </pc:sldChg>
      <pc:sldChg chg="modSp">
        <pc:chgData name="Pierre, Lucia (NFITD)" userId="S::lucia.pierre@fao.org::4ae78c5a-b1af-4120-bcb4-e79d061c36c3" providerId="AD" clId="Web-{CE117FCC-D11B-AFDE-0916-B8CB98C66EC5}" dt="2026-03-16T06:58:13.664" v="35" actId="20577"/>
        <pc:sldMkLst>
          <pc:docMk/>
          <pc:sldMk cId="0" sldId="268"/>
        </pc:sldMkLst>
        <pc:spChg chg="mod">
          <ac:chgData name="Pierre, Lucia (NFITD)" userId="S::lucia.pierre@fao.org::4ae78c5a-b1af-4120-bcb4-e79d061c36c3" providerId="AD" clId="Web-{CE117FCC-D11B-AFDE-0916-B8CB98C66EC5}" dt="2026-03-16T06:58:13.664" v="35" actId="20577"/>
          <ac:spMkLst>
            <pc:docMk/>
            <pc:sldMk cId="0" sldId="268"/>
            <ac:spMk id="2" creationId="{86F31396-D9C7-43E4-B873-1A76861A91D2}"/>
          </ac:spMkLst>
        </pc:spChg>
      </pc:sldChg>
    </pc:docChg>
  </pc:docChgLst>
  <pc:docChgLst>
    <pc:chgData name="FernandezDiaz, Cynthia (NFITD)" userId="S::cynthia.fernandezdiaz@fao.org::f97d65fe-6dec-4cca-9174-0c55b6a18fdb" providerId="AD" clId="Web-{20C23A37-27C7-643E-F0FD-B51737B42CB4}"/>
    <pc:docChg chg="mod">
      <pc:chgData name="FernandezDiaz, Cynthia (NFITD)" userId="S::cynthia.fernandezdiaz@fao.org::f97d65fe-6dec-4cca-9174-0c55b6a18fdb" providerId="AD" clId="Web-{20C23A37-27C7-643E-F0FD-B51737B42CB4}" dt="2026-03-15T16:42:20.520" v="0"/>
      <pc:docMkLst>
        <pc:docMk/>
      </pc:docMkLst>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CAF7-69CB-4F51-AB56-AB3F23CD5F37}"/>
              </a:ext>
            </a:extLst>
          </p:cNvPr>
          <p:cNvSpPr>
            <a:spLocks noGrp="1"/>
          </p:cNvSpPr>
          <p:nvPr>
            <p:ph type="ctrTitle" hasCustomPrompt="1"/>
          </p:nvPr>
        </p:nvSpPr>
        <p:spPr>
          <a:xfrm>
            <a:off x="1524000" y="1771385"/>
            <a:ext cx="9144000" cy="3096947"/>
          </a:xfrm>
        </p:spPr>
        <p:txBody>
          <a:bodyPr anchor="ctr">
            <a:normAutofit/>
          </a:bodyPr>
          <a:lstStyle>
            <a:lvl1pPr algn="ctr">
              <a:defRPr sz="4800" b="1" cap="small" baseline="0">
                <a:solidFill>
                  <a:schemeClr val="tx2">
                    <a:lumMod val="75000"/>
                  </a:schemeClr>
                </a:solidFill>
              </a:defRPr>
            </a:lvl1pPr>
          </a:lstStyle>
          <a:p>
            <a:r>
              <a:rPr lang="en-US" dirty="0"/>
              <a:t>&lt;Presentation Title&gt;</a:t>
            </a:r>
            <a:endParaRPr lang="en-GB" dirty="0"/>
          </a:p>
        </p:txBody>
      </p:sp>
      <p:sp>
        <p:nvSpPr>
          <p:cNvPr id="3" name="Subtitle 2">
            <a:extLst>
              <a:ext uri="{FF2B5EF4-FFF2-40B4-BE49-F238E27FC236}">
                <a16:creationId xmlns:a16="http://schemas.microsoft.com/office/drawing/2014/main" id="{BEC661A0-CEBE-4492-A7BB-2A539EFB9F52}"/>
              </a:ext>
            </a:extLst>
          </p:cNvPr>
          <p:cNvSpPr>
            <a:spLocks noGrp="1"/>
          </p:cNvSpPr>
          <p:nvPr>
            <p:ph type="subTitle" idx="1" hasCustomPrompt="1"/>
          </p:nvPr>
        </p:nvSpPr>
        <p:spPr>
          <a:xfrm>
            <a:off x="1524000" y="4946384"/>
            <a:ext cx="9144000" cy="795867"/>
          </a:xfrm>
        </p:spPr>
        <p:txBody>
          <a:bodyPr/>
          <a:lstStyle>
            <a:lvl1pPr marL="0" indent="0" algn="ctr">
              <a:buNone/>
              <a:defRPr sz="2400" b="0" i="1" cap="sm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&lt;Presentation Subtitle&gt;</a:t>
            </a:r>
          </a:p>
        </p:txBody>
      </p:sp>
      <p:sp>
        <p:nvSpPr>
          <p:cNvPr id="8" name="Text Placeholder 7">
            <a:extLst>
              <a:ext uri="{FF2B5EF4-FFF2-40B4-BE49-F238E27FC236}">
                <a16:creationId xmlns:a16="http://schemas.microsoft.com/office/drawing/2014/main" id="{101F00BA-5814-4ECD-B6C8-C5F1815AA441}"/>
              </a:ext>
            </a:extLst>
          </p:cNvPr>
          <p:cNvSpPr>
            <a:spLocks noGrp="1"/>
          </p:cNvSpPr>
          <p:nvPr>
            <p:ph type="body" sz="quarter" idx="10" hasCustomPrompt="1"/>
          </p:nvPr>
        </p:nvSpPr>
        <p:spPr>
          <a:xfrm>
            <a:off x="1524001" y="956336"/>
            <a:ext cx="9143999" cy="413411"/>
          </a:xfrm>
        </p:spPr>
        <p:txBody>
          <a:bodyPr anchor="ctr">
            <a:noAutofit/>
          </a:bodyPr>
          <a:lstStyle>
            <a:lvl1pPr algn="ctr">
              <a:buNone/>
              <a:defRPr sz="2400" b="0" cap="small" baseline="0"/>
            </a:lvl1pPr>
          </a:lstStyle>
          <a:p>
            <a:pPr lvl="0"/>
            <a:r>
              <a:rPr lang="en-GB" dirty="0"/>
              <a:t>&lt;Meeting name&gt;</a:t>
            </a:r>
          </a:p>
        </p:txBody>
      </p:sp>
      <p:sp>
        <p:nvSpPr>
          <p:cNvPr id="9" name="Text Placeholder 7">
            <a:extLst>
              <a:ext uri="{FF2B5EF4-FFF2-40B4-BE49-F238E27FC236}">
                <a16:creationId xmlns:a16="http://schemas.microsoft.com/office/drawing/2014/main" id="{F22A4BF9-CAAC-43BB-91E8-527D836CF808}"/>
              </a:ext>
            </a:extLst>
          </p:cNvPr>
          <p:cNvSpPr>
            <a:spLocks noGrp="1"/>
          </p:cNvSpPr>
          <p:nvPr>
            <p:ph type="body" sz="quarter" idx="11" hasCustomPrompt="1"/>
          </p:nvPr>
        </p:nvSpPr>
        <p:spPr>
          <a:xfrm>
            <a:off x="1524000" y="1447800"/>
            <a:ext cx="9144000" cy="245533"/>
          </a:xfrm>
        </p:spPr>
        <p:txBody>
          <a:bodyPr anchor="ctr">
            <a:normAutofit/>
          </a:bodyPr>
          <a:lstStyle>
            <a:lvl1pPr algn="ctr">
              <a:buNone/>
              <a:defRPr sz="1600" cap="small" baseline="0"/>
            </a:lvl1pPr>
          </a:lstStyle>
          <a:p>
            <a:pPr lvl="0"/>
            <a:r>
              <a:rPr lang="en-GB" dirty="0"/>
              <a:t>&lt;Location&gt; &lt;Date start&gt; - &lt;Date end&gt;</a:t>
            </a:r>
          </a:p>
        </p:txBody>
      </p:sp>
      <p:sp>
        <p:nvSpPr>
          <p:cNvPr id="5" name="Text Placeholder 4">
            <a:extLst>
              <a:ext uri="{FF2B5EF4-FFF2-40B4-BE49-F238E27FC236}">
                <a16:creationId xmlns:a16="http://schemas.microsoft.com/office/drawing/2014/main" id="{E566C614-29F9-4B2A-8177-409CA2C73B9E}"/>
              </a:ext>
            </a:extLst>
          </p:cNvPr>
          <p:cNvSpPr>
            <a:spLocks noGrp="1"/>
          </p:cNvSpPr>
          <p:nvPr>
            <p:ph type="body" sz="quarter" idx="12" hasCustomPrompt="1"/>
          </p:nvPr>
        </p:nvSpPr>
        <p:spPr>
          <a:xfrm>
            <a:off x="1524000" y="5825066"/>
            <a:ext cx="9144000" cy="465667"/>
          </a:xfrm>
        </p:spPr>
        <p:txBody>
          <a:bodyPr anchor="ctr">
            <a:noAutofit/>
          </a:bodyPr>
          <a:lstStyle>
            <a:lvl1pPr algn="ctr">
              <a:buNone/>
              <a:defRPr sz="2000">
                <a:solidFill>
                  <a:schemeClr val="tx2">
                    <a:lumMod val="75000"/>
                  </a:schemeClr>
                </a:solidFill>
              </a:defRPr>
            </a:lvl1pPr>
          </a:lstStyle>
          <a:p>
            <a:pPr lvl="0"/>
            <a:r>
              <a:rPr lang="en-US" dirty="0"/>
              <a:t>&lt;Author Name&gt; &lt;author@ema.il&gt;</a:t>
            </a:r>
            <a:endParaRPr lang="en-GB" dirty="0"/>
          </a:p>
        </p:txBody>
      </p:sp>
    </p:spTree>
    <p:extLst>
      <p:ext uri="{BB962C8B-B14F-4D97-AF65-F5344CB8AC3E}">
        <p14:creationId xmlns:p14="http://schemas.microsoft.com/office/powerpoint/2010/main" val="685495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8E6ABB1-4126-4355-98C9-4044F1F3C1F4}"/>
              </a:ext>
            </a:extLst>
          </p:cNvPr>
          <p:cNvSpPr>
            <a:spLocks noGrp="1"/>
          </p:cNvSpPr>
          <p:nvPr>
            <p:ph sz="quarter" idx="10"/>
          </p:nvPr>
        </p:nvSpPr>
        <p:spPr>
          <a:xfrm>
            <a:off x="855663" y="947738"/>
            <a:ext cx="10490200" cy="5453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3290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p:txBody>
          <a:bodyPr/>
          <a:lstStyle>
            <a:lvl1pPr>
              <a:defRPr cap="small" baseline="0"/>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465F4690-296D-4072-BFC0-ACAD2B7CED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827960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41CB0-1715-4D03-9ED0-61C885D26A5C}"/>
              </a:ext>
            </a:extLst>
          </p:cNvPr>
          <p:cNvSpPr>
            <a:spLocks noGrp="1"/>
          </p:cNvSpPr>
          <p:nvPr>
            <p:ph type="title"/>
          </p:nvPr>
        </p:nvSpPr>
        <p:spPr>
          <a:xfrm>
            <a:off x="831850" y="1709738"/>
            <a:ext cx="10515600" cy="2852737"/>
          </a:xfrm>
        </p:spPr>
        <p:txBody>
          <a:bodyPr anchor="b"/>
          <a:lstStyle>
            <a:lvl1pPr>
              <a:defRPr sz="6000" cap="small" baseline="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FA5F539B-16A6-4AF9-9CD9-94840E703B2F}"/>
              </a:ext>
            </a:extLst>
          </p:cNvPr>
          <p:cNvSpPr>
            <a:spLocks noGrp="1"/>
          </p:cNvSpPr>
          <p:nvPr>
            <p:ph type="body" idx="1"/>
          </p:nvPr>
        </p:nvSpPr>
        <p:spPr>
          <a:xfrm>
            <a:off x="831850" y="4589463"/>
            <a:ext cx="10515600" cy="1500187"/>
          </a:xfrm>
        </p:spPr>
        <p:txBody>
          <a:bodyPr/>
          <a:lstStyle>
            <a:lvl1pPr marL="0" indent="0">
              <a:buNone/>
              <a:defRPr sz="24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5816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A4AE-FF04-4FDD-95D5-4376B4E29F43}"/>
              </a:ext>
            </a:extLst>
          </p:cNvPr>
          <p:cNvSpPr>
            <a:spLocks noGrp="1"/>
          </p:cNvSpPr>
          <p:nvPr>
            <p:ph type="title"/>
          </p:nvPr>
        </p:nvSpPr>
        <p:spPr/>
        <p:txBody>
          <a:bodyPr/>
          <a:lstStyle>
            <a:lvl1pPr>
              <a:defRPr cap="small" baseline="0"/>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4F108D52-EBD5-42F0-A652-469C0B9A70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5F3DCFC-1D99-47A4-8315-06D07849C0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8609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8090-05F2-4B35-A8CA-155F8679C63C}"/>
              </a:ext>
            </a:extLst>
          </p:cNvPr>
          <p:cNvSpPr>
            <a:spLocks noGrp="1"/>
          </p:cNvSpPr>
          <p:nvPr>
            <p:ph type="title"/>
          </p:nvPr>
        </p:nvSpPr>
        <p:spPr>
          <a:xfrm>
            <a:off x="839788" y="866776"/>
            <a:ext cx="10515600" cy="823912"/>
          </a:xfrm>
        </p:spPr>
        <p:txBody>
          <a:bodyPr/>
          <a:lstStyle>
            <a:lvl1pPr>
              <a:defRPr cap="small" baseline="0"/>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0D484BF0-0169-4417-96F1-50BD3598BB3C}"/>
              </a:ext>
            </a:extLst>
          </p:cNvPr>
          <p:cNvSpPr>
            <a:spLocks noGrp="1"/>
          </p:cNvSpPr>
          <p:nvPr>
            <p:ph type="body" idx="1"/>
          </p:nvPr>
        </p:nvSpPr>
        <p:spPr>
          <a:xfrm>
            <a:off x="839788" y="1681163"/>
            <a:ext cx="5157787" cy="823912"/>
          </a:xfrm>
        </p:spPr>
        <p:txBody>
          <a:bodyPr anchor="b"/>
          <a:lstStyle>
            <a:lvl1pPr marL="0" indent="0">
              <a:buNone/>
              <a:defRPr sz="2400" b="1" cap="sm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D0DBD4-3981-46E9-A23A-CE23F68DA7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6D32BAF-C248-4CDE-91CA-8544F14F86EF}"/>
              </a:ext>
            </a:extLst>
          </p:cNvPr>
          <p:cNvSpPr>
            <a:spLocks noGrp="1"/>
          </p:cNvSpPr>
          <p:nvPr>
            <p:ph type="body" sz="quarter" idx="3"/>
          </p:nvPr>
        </p:nvSpPr>
        <p:spPr>
          <a:xfrm>
            <a:off x="6172200" y="1681163"/>
            <a:ext cx="5183188" cy="823912"/>
          </a:xfrm>
        </p:spPr>
        <p:txBody>
          <a:bodyPr anchor="b"/>
          <a:lstStyle>
            <a:lvl1pPr marL="0" indent="0">
              <a:buNone/>
              <a:defRPr sz="2400" b="1" cap="sm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F02A4B-70C4-483F-AFBF-8D975CD0F0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6891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1B2CA-B643-42C9-BF0F-C7EC62F8DFD0}"/>
              </a:ext>
            </a:extLst>
          </p:cNvPr>
          <p:cNvSpPr>
            <a:spLocks noGrp="1"/>
          </p:cNvSpPr>
          <p:nvPr>
            <p:ph type="title"/>
          </p:nvPr>
        </p:nvSpPr>
        <p:spPr/>
        <p:txBody>
          <a:bodyPr/>
          <a:lstStyle>
            <a:lvl1pPr>
              <a:defRPr cap="small" baseline="0"/>
            </a:lvl1pPr>
          </a:lstStyle>
          <a:p>
            <a:r>
              <a:rPr lang="en-US"/>
              <a:t>Click to edit Master title style</a:t>
            </a:r>
            <a:endParaRPr lang="en-GB" dirty="0"/>
          </a:p>
        </p:txBody>
      </p:sp>
    </p:spTree>
    <p:extLst>
      <p:ext uri="{BB962C8B-B14F-4D97-AF65-F5344CB8AC3E}">
        <p14:creationId xmlns:p14="http://schemas.microsoft.com/office/powerpoint/2010/main" val="2587189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0018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12AF-4BED-490F-846F-5F4E2F8614BE}"/>
              </a:ext>
            </a:extLst>
          </p:cNvPr>
          <p:cNvSpPr>
            <a:spLocks noGrp="1"/>
          </p:cNvSpPr>
          <p:nvPr>
            <p:ph type="title"/>
          </p:nvPr>
        </p:nvSpPr>
        <p:spPr>
          <a:xfrm>
            <a:off x="839788" y="457200"/>
            <a:ext cx="3932237" cy="1600200"/>
          </a:xfrm>
        </p:spPr>
        <p:txBody>
          <a:bodyPr anchor="b"/>
          <a:lstStyle>
            <a:lvl1pPr>
              <a:defRPr sz="3200" cap="small" baseline="0"/>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2E9B976-9CC7-4C83-B672-9CB0BC85EF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1D60738-AB0C-4025-B40D-996BBF035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34356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1C32D-9E90-4F58-AFC3-7C068B8D8924}"/>
              </a:ext>
            </a:extLst>
          </p:cNvPr>
          <p:cNvSpPr>
            <a:spLocks noGrp="1"/>
          </p:cNvSpPr>
          <p:nvPr>
            <p:ph type="title"/>
          </p:nvPr>
        </p:nvSpPr>
        <p:spPr>
          <a:xfrm>
            <a:off x="839788" y="457200"/>
            <a:ext cx="3932237" cy="1600200"/>
          </a:xfrm>
        </p:spPr>
        <p:txBody>
          <a:bodyPr anchor="b"/>
          <a:lstStyle>
            <a:lvl1pPr>
              <a:defRPr sz="3200" cap="small" baseline="0"/>
            </a:lvl1p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9C2F9293-F414-4315-A359-0147963BCD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C2C7CD9B-1936-4DE0-87A4-8FBB26B0E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76769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DE1369-6387-4F86-9602-5750181A06DE}"/>
              </a:ext>
            </a:extLst>
          </p:cNvPr>
          <p:cNvSpPr>
            <a:spLocks noGrp="1"/>
          </p:cNvSpPr>
          <p:nvPr>
            <p:ph type="title"/>
          </p:nvPr>
        </p:nvSpPr>
        <p:spPr>
          <a:xfrm>
            <a:off x="838200" y="869394"/>
            <a:ext cx="10515600" cy="821294"/>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273CFD75-AE48-40D5-85D7-06775E733A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8" name="Picture 7">
            <a:extLst>
              <a:ext uri="{FF2B5EF4-FFF2-40B4-BE49-F238E27FC236}">
                <a16:creationId xmlns:a16="http://schemas.microsoft.com/office/drawing/2014/main" id="{3E3E566F-8C4B-46F5-93AE-46362B1227C2}"/>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38200" y="365125"/>
            <a:ext cx="1495128" cy="415646"/>
          </a:xfrm>
          <a:prstGeom prst="rect">
            <a:avLst/>
          </a:prstGeom>
        </p:spPr>
      </p:pic>
      <p:pic>
        <p:nvPicPr>
          <p:cNvPr id="10" name="Picture 9">
            <a:extLst>
              <a:ext uri="{FF2B5EF4-FFF2-40B4-BE49-F238E27FC236}">
                <a16:creationId xmlns:a16="http://schemas.microsoft.com/office/drawing/2014/main" id="{584F4648-51D3-4AFC-8131-C2B6467751C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410403" y="365125"/>
            <a:ext cx="1943397" cy="421624"/>
          </a:xfrm>
          <a:prstGeom prst="rect">
            <a:avLst/>
          </a:prstGeom>
        </p:spPr>
      </p:pic>
      <p:cxnSp>
        <p:nvCxnSpPr>
          <p:cNvPr id="13" name="Straight Connector 12">
            <a:extLst>
              <a:ext uri="{FF2B5EF4-FFF2-40B4-BE49-F238E27FC236}">
                <a16:creationId xmlns:a16="http://schemas.microsoft.com/office/drawing/2014/main" id="{9D14DF33-BC48-4211-8F30-BE337177ACF5}"/>
              </a:ext>
            </a:extLst>
          </p:cNvPr>
          <p:cNvCxnSpPr/>
          <p:nvPr userDrawn="1"/>
        </p:nvCxnSpPr>
        <p:spPr>
          <a:xfrm>
            <a:off x="838200" y="869394"/>
            <a:ext cx="10515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9A68E50-FA90-4496-B85D-1A90491C1865}"/>
              </a:ext>
            </a:extLst>
          </p:cNvPr>
          <p:cNvCxnSpPr/>
          <p:nvPr userDrawn="1"/>
        </p:nvCxnSpPr>
        <p:spPr>
          <a:xfrm>
            <a:off x="838200" y="6483350"/>
            <a:ext cx="10515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40209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914400" rtl="0" eaLnBrk="1" latinLnBrk="0" hangingPunct="1">
        <a:lnSpc>
          <a:spcPct val="90000"/>
        </a:lnSpc>
        <a:spcBef>
          <a:spcPct val="0"/>
        </a:spcBef>
        <a:buNone/>
        <a:defRPr sz="4400" kern="1200">
          <a:solidFill>
            <a:schemeClr val="tx2">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CAF7-69CB-4F51-AB56-AB3F23CD5F37}"/>
              </a:ext>
            </a:extLst>
          </p:cNvPr>
          <p:cNvSpPr>
            <a:spLocks noGrp="1"/>
          </p:cNvSpPr>
          <p:nvPr>
            <p:ph type="ctrTitle" hasCustomPrompt="1"/>
          </p:nvPr>
        </p:nvSpPr>
        <p:spPr>
          <a:xfrm>
            <a:off x="1524000" y="1771385"/>
            <a:ext cx="9144000" cy="3096947"/>
          </a:xfrm>
        </p:spPr>
        <p:txBody>
          <a:bodyPr/>
          <a:lstStyle/>
          <a:p>
            <a:pPr marL="0" lvl="0" indent="0">
              <a:buNone/>
            </a:pPr>
            <a:r>
              <a:t>Overview of the availability of Purse seine fisheries Datasets</a:t>
            </a:r>
          </a:p>
        </p:txBody>
      </p:sp>
      <p:sp>
        <p:nvSpPr>
          <p:cNvPr id="3" name="Subtitle 2">
            <a:extLst>
              <a:ext uri="{FF2B5EF4-FFF2-40B4-BE49-F238E27FC236}">
                <a16:creationId xmlns:a16="http://schemas.microsoft.com/office/drawing/2014/main" id="{BEC661A0-CEBE-4492-A7BB-2A539EFB9F52}"/>
              </a:ext>
            </a:extLst>
          </p:cNvPr>
          <p:cNvSpPr>
            <a:spLocks noGrp="1"/>
          </p:cNvSpPr>
          <p:nvPr>
            <p:ph type="subTitle" idx="1" hasCustomPrompt="1"/>
          </p:nvPr>
        </p:nvSpPr>
        <p:spPr>
          <a:xfrm>
            <a:off x="1524000" y="4946384"/>
            <a:ext cx="9144000" cy="795867"/>
          </a:xfrm>
        </p:spPr>
        <p:txBody>
          <a:bodyPr>
            <a:normAutofit fontScale="85000" lnSpcReduction="20000"/>
          </a:bodyPr>
          <a:lstStyle/>
          <a:p>
            <a:pPr marL="0" lvl="0" indent="0">
              <a:buNone/>
            </a:pPr>
            <a:br/>
            <a:b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p:txBody>
          <a:bodyPr/>
          <a:lstStyle/>
          <a:p>
            <a:pPr marL="0" lvl="0" indent="0">
              <a:buNone/>
            </a:pPr>
            <a:r>
              <a:t>Purse seine fisheries of the IOTC regions</a:t>
            </a:r>
          </a:p>
        </p:txBody>
      </p:sp>
      <p:sp>
        <p:nvSpPr>
          <p:cNvPr id="3" name="Content Placeholder 2">
            <a:extLst>
              <a:ext uri="{FF2B5EF4-FFF2-40B4-BE49-F238E27FC236}">
                <a16:creationId xmlns:a16="http://schemas.microsoft.com/office/drawing/2014/main" id="{465F4690-296D-4072-BFC0-ACAD2B7CED68}"/>
              </a:ext>
            </a:extLst>
          </p:cNvPr>
          <p:cNvSpPr>
            <a:spLocks noGrp="1"/>
          </p:cNvSpPr>
          <p:nvPr>
            <p:ph idx="1"/>
          </p:nvPr>
        </p:nvSpPr>
        <p:spPr/>
        <p:txBody>
          <a:bodyPr/>
          <a:lstStyle/>
          <a:p>
            <a:pPr marL="0" lvl="0" indent="0">
              <a:buNone/>
            </a:pPr>
            <a:r>
              <a:rPr lang="en-GB" dirty="0"/>
              <a:t>This presentation highlights the availability of large‑scale industrial purse seine fisheries datasets from 2020 to 2024, presenting summarized reporting data compiled in accordance with the established requirements for purse seine fishing operations.</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p:txBody>
          <a:bodyPr/>
          <a:lstStyle/>
          <a:p>
            <a:pPr marL="0" lvl="0" indent="0">
              <a:buNone/>
            </a:pPr>
            <a:r>
              <a:t>Purse seine fleets</a:t>
            </a:r>
          </a:p>
        </p:txBody>
      </p:sp>
      <p:sp>
        <p:nvSpPr>
          <p:cNvPr id="3" name="Content Placeholder 2">
            <a:extLst>
              <a:ext uri="{FF2B5EF4-FFF2-40B4-BE49-F238E27FC236}">
                <a16:creationId xmlns:a16="http://schemas.microsoft.com/office/drawing/2014/main" id="{465F4690-296D-4072-BFC0-ACAD2B7CED68}"/>
              </a:ext>
            </a:extLst>
          </p:cNvPr>
          <p:cNvSpPr>
            <a:spLocks noGrp="1"/>
          </p:cNvSpPr>
          <p:nvPr>
            <p:ph idx="1"/>
          </p:nvPr>
        </p:nvSpPr>
        <p:spPr/>
        <p:txBody>
          <a:bodyPr vert="horz" lIns="91440" tIns="45720" rIns="91440" bIns="45720" rtlCol="0" anchor="t">
            <a:normAutofit fontScale="77500" lnSpcReduction="20000"/>
          </a:bodyPr>
          <a:lstStyle/>
          <a:p>
            <a:r>
              <a:rPr lang="en-GB" dirty="0">
                <a:ea typeface="Calibri"/>
                <a:cs typeface="Calibri"/>
              </a:rPr>
              <a:t>Historically, several distant‑water nations, including Belize, the Philippines, Japan, the former Soviet Union, Iran, and Thailand, operated large-scale industrial purse seine vessels in the Indian Ocean. </a:t>
            </a:r>
            <a:endParaRPr lang="en-US"/>
          </a:p>
          <a:p>
            <a:r>
              <a:rPr lang="en-GB" dirty="0">
                <a:ea typeface="Calibri"/>
                <a:cs typeface="Calibri"/>
              </a:rPr>
              <a:t>Today, nine countries maintain large industrial purse seine fleets, while one additional country participates through chartered vessels:</a:t>
            </a:r>
            <a:endParaRPr lang="en-GB"/>
          </a:p>
          <a:p>
            <a:pPr lvl="1">
              <a:buFont typeface="Wingdings" panose="05000000000000000000" pitchFamily="2" charset="2"/>
              <a:buChar char="v"/>
            </a:pPr>
            <a:r>
              <a:rPr dirty="0"/>
              <a:t>European Union</a:t>
            </a:r>
          </a:p>
          <a:p>
            <a:pPr lvl="3"/>
            <a:r>
              <a:rPr dirty="0"/>
              <a:t>France (</a:t>
            </a:r>
            <a:r>
              <a:rPr i="1" dirty="0"/>
              <a:t>1980</a:t>
            </a:r>
            <a:r>
              <a:rPr dirty="0"/>
              <a:t>)</a:t>
            </a:r>
          </a:p>
          <a:p>
            <a:pPr lvl="3"/>
            <a:r>
              <a:rPr dirty="0"/>
              <a:t>Italy (</a:t>
            </a:r>
            <a:r>
              <a:rPr i="1" dirty="0"/>
              <a:t>2015</a:t>
            </a:r>
            <a:r>
              <a:rPr dirty="0"/>
              <a:t>)</a:t>
            </a:r>
          </a:p>
          <a:p>
            <a:pPr lvl="3"/>
            <a:r>
              <a:rPr dirty="0"/>
              <a:t>Spain (</a:t>
            </a:r>
            <a:r>
              <a:rPr i="1" dirty="0"/>
              <a:t>1984</a:t>
            </a:r>
            <a:r>
              <a:rPr dirty="0"/>
              <a:t>)</a:t>
            </a:r>
          </a:p>
          <a:p>
            <a:pPr lvl="1">
              <a:buFont typeface="Wingdings" panose="05000000000000000000" pitchFamily="2" charset="2"/>
              <a:buChar char="v"/>
            </a:pPr>
            <a:r>
              <a:rPr dirty="0"/>
              <a:t>Kenya (</a:t>
            </a:r>
            <a:r>
              <a:rPr i="1" dirty="0"/>
              <a:t>2024</a:t>
            </a:r>
            <a:r>
              <a:rPr dirty="0"/>
              <a:t>)</a:t>
            </a:r>
          </a:p>
          <a:p>
            <a:pPr lvl="1">
              <a:buFont typeface="Wingdings" panose="05000000000000000000" pitchFamily="2" charset="2"/>
              <a:buChar char="v"/>
            </a:pPr>
            <a:r>
              <a:rPr dirty="0"/>
              <a:t>Korea, Rep (</a:t>
            </a:r>
            <a:r>
              <a:rPr i="1" dirty="0"/>
              <a:t>2012</a:t>
            </a:r>
            <a:r>
              <a:rPr dirty="0"/>
              <a:t>)</a:t>
            </a:r>
          </a:p>
          <a:p>
            <a:pPr lvl="1">
              <a:buFont typeface="Wingdings" panose="05000000000000000000" pitchFamily="2" charset="2"/>
              <a:buChar char="v"/>
            </a:pPr>
            <a:r>
              <a:rPr dirty="0"/>
              <a:t>Mauritius (</a:t>
            </a:r>
            <a:r>
              <a:rPr i="1" dirty="0"/>
              <a:t>1979</a:t>
            </a:r>
            <a:r>
              <a:rPr dirty="0"/>
              <a:t>)</a:t>
            </a:r>
          </a:p>
          <a:p>
            <a:pPr lvl="1">
              <a:buFont typeface="Wingdings" panose="05000000000000000000" pitchFamily="2" charset="2"/>
              <a:buChar char="v"/>
            </a:pPr>
            <a:r>
              <a:rPr dirty="0"/>
              <a:t>Oman (</a:t>
            </a:r>
            <a:r>
              <a:rPr i="1" dirty="0"/>
              <a:t>2022</a:t>
            </a:r>
            <a:r>
              <a:rPr dirty="0"/>
              <a:t>)</a:t>
            </a:r>
          </a:p>
          <a:p>
            <a:pPr lvl="1">
              <a:buFont typeface="Wingdings" panose="05000000000000000000" pitchFamily="2" charset="2"/>
              <a:buChar char="v"/>
            </a:pPr>
            <a:r>
              <a:rPr dirty="0"/>
              <a:t>Seychelles (</a:t>
            </a:r>
            <a:r>
              <a:rPr i="1" dirty="0"/>
              <a:t>1991</a:t>
            </a:r>
            <a:r>
              <a:rPr dirty="0"/>
              <a:t>)</a:t>
            </a:r>
          </a:p>
          <a:p>
            <a:pPr lvl="1">
              <a:buFont typeface="Wingdings" panose="05000000000000000000" pitchFamily="2" charset="2"/>
              <a:buChar char="v"/>
            </a:pPr>
            <a:r>
              <a:rPr dirty="0"/>
              <a:t>Tanzania (</a:t>
            </a:r>
            <a:r>
              <a:rPr i="1" dirty="0"/>
              <a:t>2022</a:t>
            </a:r>
            <a:r>
              <a:rPr dirty="0"/>
              <a:t>)</a:t>
            </a:r>
          </a:p>
          <a:p>
            <a:pPr lvl="1">
              <a:buFont typeface="Wingdings" panose="05000000000000000000" pitchFamily="2" charset="2"/>
              <a:buChar char="q"/>
            </a:pPr>
            <a:r>
              <a:rPr dirty="0"/>
              <a:t>Mozambique (</a:t>
            </a:r>
            <a:r>
              <a:rPr i="1" dirty="0"/>
              <a:t>chartering since 2023</a:t>
            </a:r>
            <a:r>
              <a:rPr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p:txBody>
          <a:bodyPr/>
          <a:lstStyle/>
          <a:p>
            <a:pPr marL="0" lvl="0" indent="0">
              <a:buNone/>
            </a:pPr>
            <a:r>
              <a:rPr dirty="0"/>
              <a:t>Reporting status</a:t>
            </a:r>
          </a:p>
        </p:txBody>
      </p:sp>
      <p:sp>
        <p:nvSpPr>
          <p:cNvPr id="3" name="Content Placeholder 2">
            <a:extLst>
              <a:ext uri="{FF2B5EF4-FFF2-40B4-BE49-F238E27FC236}">
                <a16:creationId xmlns:a16="http://schemas.microsoft.com/office/drawing/2014/main" id="{465F4690-296D-4072-BFC0-ACAD2B7CED68}"/>
              </a:ext>
            </a:extLst>
          </p:cNvPr>
          <p:cNvSpPr>
            <a:spLocks noGrp="1"/>
          </p:cNvSpPr>
          <p:nvPr>
            <p:ph idx="1"/>
          </p:nvPr>
        </p:nvSpPr>
        <p:spPr>
          <a:xfrm>
            <a:off x="838200" y="1825625"/>
            <a:ext cx="10515600" cy="2104691"/>
          </a:xfrm>
        </p:spPr>
        <p:txBody>
          <a:bodyPr vert="horz" lIns="91440" tIns="45720" rIns="91440" bIns="45720" rtlCol="0" anchor="t">
            <a:normAutofit fontScale="85000" lnSpcReduction="10000"/>
          </a:bodyPr>
          <a:lstStyle/>
          <a:p>
            <a:pPr lvl="0"/>
            <a:r>
              <a:rPr lang="en-GB" dirty="0"/>
              <a:t>The retained catch of the main IOTC species, primarily tropical tunas, is well reported across all fleets.</a:t>
            </a:r>
          </a:p>
          <a:p>
            <a:pPr lvl="0"/>
            <a:r>
              <a:rPr lang="en-GB" dirty="0"/>
              <a:t> Geo referenced catch and effort data </a:t>
            </a:r>
            <a:r>
              <a:rPr lang="en-GB"/>
              <a:t>remain</a:t>
            </a:r>
            <a:r>
              <a:rPr lang="en-GB" dirty="0"/>
              <a:t> challenging for some fleets, particularly newer entrants. </a:t>
            </a:r>
          </a:p>
          <a:p>
            <a:pPr lvl="0"/>
            <a:r>
              <a:rPr lang="en-GB" dirty="0"/>
              <a:t>Geo referenced size frequency data are the least available, with certain fleets either unable to provide them or lacking access to the necessary information.</a:t>
            </a:r>
          </a:p>
          <a:p>
            <a:pPr lvl="0"/>
            <a:endParaRPr dirty="0"/>
          </a:p>
        </p:txBody>
      </p:sp>
      <p:graphicFrame>
        <p:nvGraphicFramePr>
          <p:cNvPr id="86236184" name="Table 86236183"/>
          <p:cNvGraphicFramePr>
            <a:graphicFrameLocks noGrp="1"/>
          </p:cNvGraphicFramePr>
          <p:nvPr>
            <p:extLst>
              <p:ext uri="{D42A27DB-BD31-4B8C-83A1-F6EECF244321}">
                <p14:modId xmlns:p14="http://schemas.microsoft.com/office/powerpoint/2010/main" val="2177419636"/>
              </p:ext>
            </p:extLst>
          </p:nvPr>
        </p:nvGraphicFramePr>
        <p:xfrm>
          <a:off x="1524000" y="4061078"/>
          <a:ext cx="8622631" cy="2104691"/>
        </p:xfrm>
        <a:graphic>
          <a:graphicData uri="http://schemas.openxmlformats.org/drawingml/2006/table">
            <a:tbl>
              <a:tblPr/>
              <a:tblGrid>
                <a:gridCol w="1496578">
                  <a:extLst>
                    <a:ext uri="{9D8B030D-6E8A-4147-A177-3AD203B41FA5}">
                      <a16:colId xmlns:a16="http://schemas.microsoft.com/office/drawing/2014/main" val="20000"/>
                    </a:ext>
                  </a:extLst>
                </a:gridCol>
                <a:gridCol w="1498286">
                  <a:extLst>
                    <a:ext uri="{9D8B030D-6E8A-4147-A177-3AD203B41FA5}">
                      <a16:colId xmlns:a16="http://schemas.microsoft.com/office/drawing/2014/main" val="20001"/>
                    </a:ext>
                  </a:extLst>
                </a:gridCol>
                <a:gridCol w="1498286">
                  <a:extLst>
                    <a:ext uri="{9D8B030D-6E8A-4147-A177-3AD203B41FA5}">
                      <a16:colId xmlns:a16="http://schemas.microsoft.com/office/drawing/2014/main" val="20002"/>
                    </a:ext>
                  </a:extLst>
                </a:gridCol>
                <a:gridCol w="1498286">
                  <a:extLst>
                    <a:ext uri="{9D8B030D-6E8A-4147-A177-3AD203B41FA5}">
                      <a16:colId xmlns:a16="http://schemas.microsoft.com/office/drawing/2014/main" val="20003"/>
                    </a:ext>
                  </a:extLst>
                </a:gridCol>
                <a:gridCol w="1498286">
                  <a:extLst>
                    <a:ext uri="{9D8B030D-6E8A-4147-A177-3AD203B41FA5}">
                      <a16:colId xmlns:a16="http://schemas.microsoft.com/office/drawing/2014/main" val="20004"/>
                    </a:ext>
                  </a:extLst>
                </a:gridCol>
                <a:gridCol w="1132909">
                  <a:extLst>
                    <a:ext uri="{9D8B030D-6E8A-4147-A177-3AD203B41FA5}">
                      <a16:colId xmlns:a16="http://schemas.microsoft.com/office/drawing/2014/main" val="20005"/>
                    </a:ext>
                  </a:extLst>
                </a:gridCol>
              </a:tblGrid>
              <a:tr h="519286">
                <a:tc>
                  <a:txBody>
                    <a:bodyPr/>
                    <a:lstStyle/>
                    <a:p>
                      <a:pPr marL="63500" marR="63500" algn="l">
                        <a:lnSpc>
                          <a:spcPct val="100000"/>
                        </a:lnSpc>
                        <a:spcBef>
                          <a:spcPts val="500"/>
                        </a:spcBef>
                        <a:spcAft>
                          <a:spcPts val="500"/>
                        </a:spcAft>
                        <a:buNone/>
                      </a:pPr>
                      <a:r>
                        <a:rPr sz="1100" b="1" i="0" u="none" strike="noStrike" cap="none" dirty="0">
                          <a:solidFill>
                            <a:srgbClr val="000000">
                              <a:alpha val="100000"/>
                            </a:srgbClr>
                          </a:solidFill>
                          <a:latin typeface="Calibri"/>
                          <a:cs typeface="Calibri"/>
                          <a:sym typeface="Calibri"/>
                        </a:rPr>
                        <a:t>Type</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CFCFCF">
                        <a:alpha val="100000"/>
                      </a:srgbClr>
                    </a:solidFill>
                  </a:tcPr>
                </a:tc>
                <a:tc>
                  <a:txBody>
                    <a:bodyPr/>
                    <a:lstStyle/>
                    <a:p>
                      <a:pPr marL="63500" marR="63500" algn="l">
                        <a:lnSpc>
                          <a:spcPct val="100000"/>
                        </a:lnSpc>
                        <a:spcBef>
                          <a:spcPts val="500"/>
                        </a:spcBef>
                        <a:spcAft>
                          <a:spcPts val="500"/>
                        </a:spcAft>
                        <a:buNone/>
                      </a:pPr>
                      <a:r>
                        <a:rPr sz="1100" b="1" i="0" u="none" strike="noStrike" cap="none">
                          <a:solidFill>
                            <a:srgbClr val="000000">
                              <a:alpha val="100000"/>
                            </a:srgbClr>
                          </a:solidFill>
                          <a:latin typeface="Calibri"/>
                          <a:cs typeface="Calibri"/>
                          <a:sym typeface="Calibri"/>
                        </a:rPr>
                        <a:t>2020</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CFCFCF">
                        <a:alpha val="100000"/>
                      </a:srgbClr>
                    </a:solidFill>
                  </a:tcPr>
                </a:tc>
                <a:tc>
                  <a:txBody>
                    <a:bodyPr/>
                    <a:lstStyle/>
                    <a:p>
                      <a:pPr marL="63500" marR="63500" algn="l">
                        <a:lnSpc>
                          <a:spcPct val="100000"/>
                        </a:lnSpc>
                        <a:spcBef>
                          <a:spcPts val="500"/>
                        </a:spcBef>
                        <a:spcAft>
                          <a:spcPts val="500"/>
                        </a:spcAft>
                        <a:buNone/>
                      </a:pPr>
                      <a:r>
                        <a:rPr sz="1100" b="1" i="0" u="none" strike="noStrike" cap="none">
                          <a:solidFill>
                            <a:srgbClr val="000000">
                              <a:alpha val="100000"/>
                            </a:srgbClr>
                          </a:solidFill>
                          <a:latin typeface="Calibri"/>
                          <a:cs typeface="Calibri"/>
                          <a:sym typeface="Calibri"/>
                        </a:rPr>
                        <a:t>2021</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CFCFCF">
                        <a:alpha val="100000"/>
                      </a:srgbClr>
                    </a:solidFill>
                  </a:tcPr>
                </a:tc>
                <a:tc>
                  <a:txBody>
                    <a:bodyPr/>
                    <a:lstStyle/>
                    <a:p>
                      <a:pPr marL="63500" marR="63500" algn="l">
                        <a:lnSpc>
                          <a:spcPct val="100000"/>
                        </a:lnSpc>
                        <a:spcBef>
                          <a:spcPts val="500"/>
                        </a:spcBef>
                        <a:spcAft>
                          <a:spcPts val="500"/>
                        </a:spcAft>
                        <a:buNone/>
                      </a:pPr>
                      <a:r>
                        <a:rPr sz="1100" b="1" i="0" u="none" strike="noStrike" cap="none" dirty="0">
                          <a:solidFill>
                            <a:srgbClr val="000000">
                              <a:alpha val="100000"/>
                            </a:srgbClr>
                          </a:solidFill>
                          <a:latin typeface="Calibri"/>
                          <a:cs typeface="Calibri"/>
                          <a:sym typeface="Calibri"/>
                        </a:rPr>
                        <a:t>2022</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CFCFCF">
                        <a:alpha val="100000"/>
                      </a:srgbClr>
                    </a:solidFill>
                  </a:tcPr>
                </a:tc>
                <a:tc>
                  <a:txBody>
                    <a:bodyPr/>
                    <a:lstStyle/>
                    <a:p>
                      <a:pPr marL="63500" marR="63500" algn="l">
                        <a:lnSpc>
                          <a:spcPct val="100000"/>
                        </a:lnSpc>
                        <a:spcBef>
                          <a:spcPts val="500"/>
                        </a:spcBef>
                        <a:spcAft>
                          <a:spcPts val="500"/>
                        </a:spcAft>
                        <a:buNone/>
                      </a:pPr>
                      <a:r>
                        <a:rPr sz="1100" b="1" i="0" u="none" strike="noStrike" cap="none">
                          <a:solidFill>
                            <a:srgbClr val="000000">
                              <a:alpha val="100000"/>
                            </a:srgbClr>
                          </a:solidFill>
                          <a:latin typeface="Calibri"/>
                          <a:cs typeface="Calibri"/>
                          <a:sym typeface="Calibri"/>
                        </a:rPr>
                        <a:t>2023</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CFCFCF">
                        <a:alpha val="100000"/>
                      </a:srgbClr>
                    </a:solidFill>
                  </a:tcPr>
                </a:tc>
                <a:tc>
                  <a:txBody>
                    <a:bodyPr/>
                    <a:lstStyle/>
                    <a:p>
                      <a:pPr marL="63500" marR="63500" algn="l">
                        <a:lnSpc>
                          <a:spcPct val="100000"/>
                        </a:lnSpc>
                        <a:spcBef>
                          <a:spcPts val="500"/>
                        </a:spcBef>
                        <a:spcAft>
                          <a:spcPts val="500"/>
                        </a:spcAft>
                        <a:buNone/>
                      </a:pPr>
                      <a:r>
                        <a:rPr sz="1100" b="1" i="0" u="none" strike="noStrike" cap="none">
                          <a:solidFill>
                            <a:srgbClr val="000000">
                              <a:alpha val="100000"/>
                            </a:srgbClr>
                          </a:solidFill>
                          <a:latin typeface="Calibri"/>
                          <a:cs typeface="Calibri"/>
                          <a:sym typeface="Calibri"/>
                        </a:rPr>
                        <a:t>2024</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CFCFCF">
                        <a:alpha val="100000"/>
                      </a:srgbClr>
                    </a:solidFill>
                  </a:tcPr>
                </a:tc>
                <a:extLst>
                  <a:ext uri="{0D108BD9-81ED-4DB2-BD59-A6C34878D82A}">
                    <a16:rowId xmlns:a16="http://schemas.microsoft.com/office/drawing/2014/main" val="10000"/>
                  </a:ext>
                </a:extLst>
              </a:tr>
              <a:tr h="528321">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Retained catch data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dirty="0">
                          <a:solidFill>
                            <a:srgbClr val="000000">
                              <a:alpha val="100000"/>
                            </a:srgbClr>
                          </a:solidFill>
                          <a:latin typeface="Calibri"/>
                          <a:cs typeface="Calibri"/>
                          <a:sym typeface="Calibri"/>
                        </a:rPr>
                        <a:t>6C; 3N/A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6C; 3N/A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8C; 1N/A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8C; 1N/A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8C; 1P/C</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extLst>
                  <a:ext uri="{0D108BD9-81ED-4DB2-BD59-A6C34878D82A}">
                    <a16:rowId xmlns:a16="http://schemas.microsoft.com/office/drawing/2014/main" val="10001"/>
                  </a:ext>
                </a:extLst>
              </a:tr>
              <a:tr h="528321">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Catch and effort data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6C; 3N/A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6C; 3N/A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6C; 2N/A; 1N/C</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7C; 1N/A; 1N/C</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100" b="0" i="0" u="none" strike="noStrike" cap="none" dirty="0">
                          <a:solidFill>
                            <a:srgbClr val="000000">
                              <a:alpha val="100000"/>
                            </a:srgbClr>
                          </a:solidFill>
                          <a:latin typeface="Calibri"/>
                          <a:cs typeface="Calibri"/>
                          <a:sym typeface="Calibri"/>
                        </a:rPr>
                        <a:t>7C; 2P/C</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FFFFFF">
                        <a:alpha val="0"/>
                      </a:srgbClr>
                    </a:solidFill>
                  </a:tcPr>
                </a:tc>
                <a:extLst>
                  <a:ext uri="{0D108BD9-81ED-4DB2-BD59-A6C34878D82A}">
                    <a16:rowId xmlns:a16="http://schemas.microsoft.com/office/drawing/2014/main" val="10002"/>
                  </a:ext>
                </a:extLst>
              </a:tr>
              <a:tr h="528763">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Size-frequency data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2C; 3P/C; 1N/C; 3N/A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2C; 3P/C; 1N/C; 3N/A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2C; 3P/C; 3N/C; 1N/A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Calibri"/>
                          <a:cs typeface="Calibri"/>
                          <a:sym typeface="Calibri"/>
                        </a:rPr>
                        <a:t>1C; 5P/C; 2N/C; 1N/A</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tc>
                  <a:txBody>
                    <a:bodyPr/>
                    <a:lstStyle/>
                    <a:p>
                      <a:pPr marL="63500" marR="63500" algn="l">
                        <a:lnSpc>
                          <a:spcPct val="100000"/>
                        </a:lnSpc>
                        <a:spcBef>
                          <a:spcPts val="500"/>
                        </a:spcBef>
                        <a:spcAft>
                          <a:spcPts val="500"/>
                        </a:spcAft>
                        <a:buNone/>
                      </a:pPr>
                      <a:r>
                        <a:rPr sz="1100" b="0" i="0" u="none" strike="noStrike" cap="none" dirty="0">
                          <a:solidFill>
                            <a:srgbClr val="000000">
                              <a:alpha val="100000"/>
                            </a:srgbClr>
                          </a:solidFill>
                          <a:latin typeface="Calibri"/>
                          <a:cs typeface="Calibri"/>
                          <a:sym typeface="Calibri"/>
                        </a:rPr>
                        <a:t>3C; 3P/C; 3N/C</a:t>
                      </a:r>
                    </a:p>
                  </a:txBody>
                  <a:tcPr marL="0" marR="0" marT="63500" marB="63500" anchor="ctr">
                    <a:lnL w="0" cap="flat" cmpd="sng" algn="ctr">
                      <a:noFill/>
                      <a:prstDash val="solid"/>
                    </a:lnL>
                    <a:lnR w="0" cap="flat" cmpd="sng" algn="ctr">
                      <a:noFill/>
                      <a:prstDash val="solid"/>
                    </a:lnR>
                    <a:lnT w="0" cap="flat" cmpd="sng" algn="ctr">
                      <a:noFill/>
                      <a:prstDash val="solid"/>
                    </a:lnT>
                    <a:lnB w="0" cap="flat" cmpd="sng" algn="ctr">
                      <a:noFill/>
                      <a:prstDash val="solid"/>
                    </a:lnB>
                    <a:solidFill>
                      <a:srgbClr val="EFEFEF">
                        <a:alpha val="10000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12AF-4BED-490F-846F-5F4E2F8614BE}"/>
              </a:ext>
            </a:extLst>
          </p:cNvPr>
          <p:cNvSpPr>
            <a:spLocks noGrp="1"/>
          </p:cNvSpPr>
          <p:nvPr>
            <p:ph type="title"/>
          </p:nvPr>
        </p:nvSpPr>
        <p:spPr>
          <a:xfrm>
            <a:off x="1208756" y="882315"/>
            <a:ext cx="9379033" cy="652379"/>
          </a:xfrm>
        </p:spPr>
        <p:txBody>
          <a:bodyPr>
            <a:normAutofit/>
          </a:bodyPr>
          <a:lstStyle/>
          <a:p>
            <a:pPr marL="0" lvl="0" indent="0">
              <a:buNone/>
            </a:pPr>
            <a:r>
              <a:rPr sz="3600" dirty="0"/>
              <a:t>Overview of Purse seine catch by species</a:t>
            </a:r>
          </a:p>
        </p:txBody>
      </p:sp>
      <p:sp>
        <p:nvSpPr>
          <p:cNvPr id="4" name="Text Placeholder 3">
            <a:extLst>
              <a:ext uri="{FF2B5EF4-FFF2-40B4-BE49-F238E27FC236}">
                <a16:creationId xmlns:a16="http://schemas.microsoft.com/office/drawing/2014/main" id="{E1D60738-AB0C-4025-B40D-996BBF035AF2}"/>
              </a:ext>
            </a:extLst>
          </p:cNvPr>
          <p:cNvSpPr>
            <a:spLocks noGrp="1"/>
          </p:cNvSpPr>
          <p:nvPr>
            <p:ph type="body" sz="half" idx="2"/>
          </p:nvPr>
        </p:nvSpPr>
        <p:spPr>
          <a:xfrm>
            <a:off x="601580" y="1796047"/>
            <a:ext cx="4154404" cy="3811588"/>
          </a:xfrm>
        </p:spPr>
        <p:txBody>
          <a:bodyPr vert="horz" lIns="91440" tIns="45720" rIns="91440" bIns="45720" rtlCol="0" anchor="t">
            <a:normAutofit/>
          </a:bodyPr>
          <a:lstStyle/>
          <a:p>
            <a:pPr marL="285750" lvl="0" indent="-285750">
              <a:buFont typeface="Wingdings" panose="05000000000000000000" pitchFamily="2" charset="2"/>
              <a:buChar char="Ø"/>
            </a:pPr>
            <a:r>
              <a:rPr lang="en-GB" dirty="0"/>
              <a:t>Retained catches by species show a clear upward trend over the past five years.</a:t>
            </a:r>
          </a:p>
          <a:p>
            <a:pPr marL="285750" lvl="0" indent="-285750">
              <a:buFont typeface="Wingdings" panose="05000000000000000000" pitchFamily="2" charset="2"/>
              <a:buChar char="Ø"/>
            </a:pPr>
            <a:r>
              <a:rPr dirty="0"/>
              <a:t>Yellowfin </a:t>
            </a:r>
            <a:r>
              <a:rPr i="1" dirty="0"/>
              <a:t>(average: 116,341 t)</a:t>
            </a:r>
            <a:r>
              <a:rPr dirty="0"/>
              <a:t> and skipjack </a:t>
            </a:r>
            <a:r>
              <a:rPr i="1" dirty="0"/>
              <a:t>(average: 235,336.9 t)</a:t>
            </a:r>
            <a:r>
              <a:rPr dirty="0"/>
              <a:t> tuna catches remained stable</a:t>
            </a:r>
          </a:p>
          <a:p>
            <a:pPr marL="285750" lvl="0" indent="-285750">
              <a:buFont typeface="Wingdings" panose="05000000000000000000" pitchFamily="2" charset="2"/>
              <a:buChar char="Ø"/>
            </a:pPr>
            <a:r>
              <a:rPr dirty="0"/>
              <a:t>Bigeye tuna catches fluctuated over the years </a:t>
            </a:r>
            <a:r>
              <a:rPr i="1" dirty="0"/>
              <a:t>(average: 31,487.58 t)</a:t>
            </a:r>
          </a:p>
          <a:p>
            <a:pPr marL="285750" indent="-285750">
              <a:buFont typeface="Wingdings" panose="05000000000000000000" pitchFamily="2" charset="2"/>
              <a:buChar char="Ø"/>
            </a:pPr>
            <a:r>
              <a:rPr dirty="0"/>
              <a:t>Increasing reporting of bycatch species </a:t>
            </a:r>
            <a:r>
              <a:rPr i="1" dirty="0"/>
              <a:t>(</a:t>
            </a:r>
            <a:r>
              <a:rPr lang="en-GB" i="1" dirty="0" err="1"/>
              <a:t>incl</a:t>
            </a:r>
            <a:r>
              <a:rPr lang="en-GB" i="1" dirty="0"/>
              <a:t> </a:t>
            </a:r>
            <a:r>
              <a:rPr lang="en-GB" i="1" dirty="0" err="1"/>
              <a:t>neritics</a:t>
            </a:r>
            <a:r>
              <a:rPr lang="en-GB" i="1" dirty="0"/>
              <a:t> &amp; billfish</a:t>
            </a:r>
            <a:r>
              <a:rPr i="1" dirty="0"/>
              <a:t>)</a:t>
            </a:r>
            <a:endParaRPr i="1" dirty="0">
              <a:ea typeface="Calibri"/>
              <a:cs typeface="Calibri"/>
            </a:endParaRPr>
          </a:p>
        </p:txBody>
      </p:sp>
      <p:pic>
        <p:nvPicPr>
          <p:cNvPr id="3" name="Picture 1" descr="C:\github\reporting-data-fs\outputs\Overview%20of%20the%20availability%20of%20Purse%20fleet%20datasets_files/figure-pptx/fig-statsp-1.png"/>
          <p:cNvPicPr>
            <a:picLocks noGrp="1" noChangeAspect="1"/>
          </p:cNvPicPr>
          <p:nvPr/>
        </p:nvPicPr>
        <p:blipFill>
          <a:blip r:embed="rId2"/>
          <a:stretch>
            <a:fillRect/>
          </a:stretch>
        </p:blipFill>
        <p:spPr bwMode="auto">
          <a:xfrm>
            <a:off x="5077327" y="1629611"/>
            <a:ext cx="6172200" cy="4114800"/>
          </a:xfrm>
          <a:prstGeom prst="rect">
            <a:avLst/>
          </a:prstGeom>
          <a:noFill/>
          <a:ln w="9525">
            <a:noFill/>
            <a:headEnd/>
            <a:tailEnd/>
          </a:ln>
        </p:spPr>
      </p:pic>
      <p:sp>
        <p:nvSpPr>
          <p:cNvPr id="5" name="TextBox 3"/>
          <p:cNvSpPr txBox="1"/>
          <p:nvPr/>
        </p:nvSpPr>
        <p:spPr>
          <a:xfrm>
            <a:off x="2877970" y="5868988"/>
            <a:ext cx="8474242" cy="508000"/>
          </a:xfrm>
          <a:prstGeom prst="rect">
            <a:avLst/>
          </a:prstGeom>
          <a:noFill/>
        </p:spPr>
        <p:txBody>
          <a:bodyPr/>
          <a:lstStyle/>
          <a:p>
            <a:pPr marL="0" lvl="0" indent="0" algn="ctr">
              <a:buNone/>
            </a:pPr>
            <a:r>
              <a:rPr dirty="0"/>
              <a:t>Cumulative time series of annual retained catches (metric </a:t>
            </a:r>
            <a:r>
              <a:rPr dirty="0" err="1"/>
              <a:t>tonnes</a:t>
            </a:r>
            <a:r>
              <a:rPr dirty="0"/>
              <a:t>; t) by species as reported by Purse seine fleets for the period 2020-2024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a:xfrm>
            <a:off x="593558" y="869394"/>
            <a:ext cx="11109158" cy="821294"/>
          </a:xfrm>
        </p:spPr>
        <p:txBody>
          <a:bodyPr>
            <a:noAutofit/>
          </a:bodyPr>
          <a:lstStyle/>
          <a:p>
            <a:pPr marL="0" lvl="0" indent="0">
              <a:buNone/>
            </a:pPr>
            <a:r>
              <a:rPr sz="3600" dirty="0"/>
              <a:t>Overview of number of active Purse seine and supply vessels</a:t>
            </a:r>
          </a:p>
        </p:txBody>
      </p:sp>
      <p:sp>
        <p:nvSpPr>
          <p:cNvPr id="3" name="Content Placeholder 2">
            <a:extLst>
              <a:ext uri="{FF2B5EF4-FFF2-40B4-BE49-F238E27FC236}">
                <a16:creationId xmlns:a16="http://schemas.microsoft.com/office/drawing/2014/main" id="{465F4690-296D-4072-BFC0-ACAD2B7CED68}"/>
              </a:ext>
            </a:extLst>
          </p:cNvPr>
          <p:cNvSpPr>
            <a:spLocks noGrp="1"/>
          </p:cNvSpPr>
          <p:nvPr>
            <p:ph idx="1"/>
          </p:nvPr>
        </p:nvSpPr>
        <p:spPr/>
        <p:txBody>
          <a:bodyPr/>
          <a:lstStyle/>
          <a:p>
            <a:pPr lvl="0"/>
            <a:r>
              <a:rPr lang="en-GB" dirty="0"/>
              <a:t>In 2024, the number of purse seine vessels increased, reflecting the expansion of fleets engaged in purse seine fishing operations.</a:t>
            </a:r>
            <a:endParaRPr dirty="0"/>
          </a:p>
        </p:txBody>
      </p:sp>
      <p:graphicFrame>
        <p:nvGraphicFramePr>
          <p:cNvPr id="729696835" name="Table 729696834"/>
          <p:cNvGraphicFramePr>
            <a:graphicFrameLocks noGrp="1"/>
          </p:cNvGraphicFramePr>
          <p:nvPr>
            <p:extLst>
              <p:ext uri="{D42A27DB-BD31-4B8C-83A1-F6EECF244321}">
                <p14:modId xmlns:p14="http://schemas.microsoft.com/office/powerpoint/2010/main" val="973799930"/>
              </p:ext>
            </p:extLst>
          </p:nvPr>
        </p:nvGraphicFramePr>
        <p:xfrm>
          <a:off x="1644315" y="3201194"/>
          <a:ext cx="8229600" cy="1600200"/>
        </p:xfrm>
        <a:graphic>
          <a:graphicData uri="http://schemas.openxmlformats.org/drawingml/2006/table">
            <a:tbl>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228600">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Gear</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2020</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2021</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2022</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2023</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2024</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extLst>
                  <a:ext uri="{0D108BD9-81ED-4DB2-BD59-A6C34878D82A}">
                    <a16:rowId xmlns:a16="http://schemas.microsoft.com/office/drawing/2014/main" val="10000"/>
                  </a:ext>
                </a:extLst>
              </a:tr>
              <a:tr h="228600">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Purse seine</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51</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46</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dirty="0">
                          <a:solidFill>
                            <a:srgbClr val="000000">
                              <a:alpha val="100000"/>
                            </a:srgbClr>
                          </a:solidFill>
                          <a:latin typeface="Calibri"/>
                          <a:cs typeface="Calibri"/>
                          <a:sym typeface="Calibri"/>
                        </a:rPr>
                        <a:t>45</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42</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54</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extLst>
                  <a:ext uri="{0D108BD9-81ED-4DB2-BD59-A6C34878D82A}">
                    <a16:rowId xmlns:a16="http://schemas.microsoft.com/office/drawing/2014/main" val="10001"/>
                  </a:ext>
                </a:extLst>
              </a:tr>
              <a:tr h="228600">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Supply vessel</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12</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12</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dirty="0">
                          <a:solidFill>
                            <a:srgbClr val="000000">
                              <a:alpha val="100000"/>
                            </a:srgbClr>
                          </a:solidFill>
                          <a:latin typeface="Calibri"/>
                          <a:cs typeface="Calibri"/>
                          <a:sym typeface="Calibri"/>
                        </a:rPr>
                        <a:t>11</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a:solidFill>
                            <a:srgbClr val="000000">
                              <a:alpha val="100000"/>
                            </a:srgbClr>
                          </a:solidFill>
                          <a:latin typeface="Calibri"/>
                          <a:cs typeface="Calibri"/>
                          <a:sym typeface="Calibri"/>
                        </a:rPr>
                        <a:t>11</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ctr">
                        <a:lnSpc>
                          <a:spcPct val="100000"/>
                        </a:lnSpc>
                        <a:spcBef>
                          <a:spcPts val="500"/>
                        </a:spcBef>
                        <a:spcAft>
                          <a:spcPts val="500"/>
                        </a:spcAft>
                        <a:buNone/>
                      </a:pPr>
                      <a:r>
                        <a:rPr sz="2000" b="0" i="0" u="none" strike="noStrike" cap="none" dirty="0">
                          <a:solidFill>
                            <a:srgbClr val="000000">
                              <a:alpha val="100000"/>
                            </a:srgbClr>
                          </a:solidFill>
                          <a:latin typeface="Calibri"/>
                          <a:cs typeface="Calibri"/>
                          <a:sym typeface="Calibri"/>
                        </a:rPr>
                        <a:t>11</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12AF-4BED-490F-846F-5F4E2F8614BE}"/>
              </a:ext>
            </a:extLst>
          </p:cNvPr>
          <p:cNvSpPr>
            <a:spLocks noGrp="1"/>
          </p:cNvSpPr>
          <p:nvPr>
            <p:ph type="title"/>
          </p:nvPr>
        </p:nvSpPr>
        <p:spPr>
          <a:xfrm>
            <a:off x="838200" y="869394"/>
            <a:ext cx="11197855" cy="839014"/>
          </a:xfrm>
        </p:spPr>
        <p:txBody>
          <a:bodyPr anchor="ctr">
            <a:normAutofit/>
          </a:bodyPr>
          <a:lstStyle/>
          <a:p>
            <a:pPr marL="0" lvl="0" indent="0">
              <a:buNone/>
            </a:pPr>
            <a:r>
              <a:rPr dirty="0"/>
              <a:t>Geo-referenced catch and effort distribution</a:t>
            </a:r>
          </a:p>
        </p:txBody>
      </p:sp>
      <p:sp>
        <p:nvSpPr>
          <p:cNvPr id="4" name="Text Placeholder 3">
            <a:extLst>
              <a:ext uri="{FF2B5EF4-FFF2-40B4-BE49-F238E27FC236}">
                <a16:creationId xmlns:a16="http://schemas.microsoft.com/office/drawing/2014/main" id="{E1D60738-AB0C-4025-B40D-996BBF035AF2}"/>
              </a:ext>
            </a:extLst>
          </p:cNvPr>
          <p:cNvSpPr>
            <a:spLocks noGrp="1"/>
          </p:cNvSpPr>
          <p:nvPr>
            <p:ph sz="half" idx="1"/>
          </p:nvPr>
        </p:nvSpPr>
        <p:spPr>
          <a:xfrm>
            <a:off x="512466" y="1572015"/>
            <a:ext cx="11211867" cy="538139"/>
          </a:xfrm>
        </p:spPr>
        <p:txBody>
          <a:bodyPr vert="horz" lIns="91440" tIns="45720" rIns="91440" bIns="45720" rtlCol="0" anchor="t">
            <a:normAutofit fontScale="70000" lnSpcReduction="20000"/>
          </a:bodyPr>
          <a:lstStyle/>
          <a:p>
            <a:pPr lvl="0"/>
            <a:r>
              <a:rPr dirty="0"/>
              <a:t>Geo-referenced effort information </a:t>
            </a:r>
            <a:r>
              <a:rPr lang="en-US" dirty="0"/>
              <a:t>indicates</a:t>
            </a:r>
            <a:r>
              <a:rPr dirty="0"/>
              <a:t> most activities of these vessels in the Western Indian Ocean</a:t>
            </a:r>
          </a:p>
        </p:txBody>
      </p:sp>
      <p:pic>
        <p:nvPicPr>
          <p:cNvPr id="6" name="Picture 1" descr="C:\github\reporting-data-fs\outputs\Overview%20of%20the%20availability%20of%20Purse%20fleet%20datasets_files/figure-pptx/fig-statcet-1.png">
            <a:extLst>
              <a:ext uri="{FF2B5EF4-FFF2-40B4-BE49-F238E27FC236}">
                <a16:creationId xmlns:a16="http://schemas.microsoft.com/office/drawing/2014/main" id="{097FAF36-096B-9C20-51D1-583DE313370C}"/>
              </a:ext>
            </a:extLst>
          </p:cNvPr>
          <p:cNvPicPr>
            <a:picLocks noGrp="1" noChangeAspect="1"/>
          </p:cNvPicPr>
          <p:nvPr/>
        </p:nvPicPr>
        <p:blipFill>
          <a:blip r:embed="rId2"/>
          <a:stretch>
            <a:fillRect/>
          </a:stretch>
        </p:blipFill>
        <p:spPr bwMode="auto">
          <a:xfrm>
            <a:off x="-2989" y="1982852"/>
            <a:ext cx="6722766" cy="4481844"/>
          </a:xfrm>
          <a:prstGeom prst="rect">
            <a:avLst/>
          </a:prstGeom>
          <a:noFill/>
          <a:ln w="9525">
            <a:noFill/>
            <a:headEnd/>
            <a:tailEnd/>
          </a:ln>
        </p:spPr>
      </p:pic>
      <p:pic>
        <p:nvPicPr>
          <p:cNvPr id="5" name="Picture 4" descr="C:\github\reporting-data-fs\outputs\Overview%20of%20the%20availability%20of%20Purse%20fleet%20datasets_files/figure-pptx/fig-statce-1.png">
            <a:extLst>
              <a:ext uri="{FF2B5EF4-FFF2-40B4-BE49-F238E27FC236}">
                <a16:creationId xmlns:a16="http://schemas.microsoft.com/office/drawing/2014/main" id="{777A5E79-FC52-0655-D643-7F3E642A0DF5}"/>
              </a:ext>
            </a:extLst>
          </p:cNvPr>
          <p:cNvPicPr>
            <a:picLocks noGrp="1" noChangeAspect="1"/>
          </p:cNvPicPr>
          <p:nvPr/>
        </p:nvPicPr>
        <p:blipFill>
          <a:blip r:embed="rId3"/>
          <a:stretch>
            <a:fillRect/>
          </a:stretch>
        </p:blipFill>
        <p:spPr bwMode="auto">
          <a:xfrm>
            <a:off x="6192355" y="1981365"/>
            <a:ext cx="5839105" cy="4321775"/>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12AF-4BED-490F-846F-5F4E2F8614BE}"/>
              </a:ext>
            </a:extLst>
          </p:cNvPr>
          <p:cNvSpPr>
            <a:spLocks noGrp="1"/>
          </p:cNvSpPr>
          <p:nvPr>
            <p:ph type="title"/>
          </p:nvPr>
        </p:nvSpPr>
        <p:spPr>
          <a:xfrm>
            <a:off x="928020" y="834188"/>
            <a:ext cx="10462376" cy="782053"/>
          </a:xfrm>
        </p:spPr>
        <p:txBody>
          <a:bodyPr>
            <a:normAutofit/>
          </a:bodyPr>
          <a:lstStyle/>
          <a:p>
            <a:pPr marL="0" lvl="0" indent="0">
              <a:buNone/>
            </a:pPr>
            <a:r>
              <a:rPr dirty="0"/>
              <a:t>Availability of geo-referenced size frequency - IOTC species</a:t>
            </a:r>
          </a:p>
        </p:txBody>
      </p:sp>
      <p:sp>
        <p:nvSpPr>
          <p:cNvPr id="4" name="Text Placeholder 3">
            <a:extLst>
              <a:ext uri="{FF2B5EF4-FFF2-40B4-BE49-F238E27FC236}">
                <a16:creationId xmlns:a16="http://schemas.microsoft.com/office/drawing/2014/main" id="{E1D60738-AB0C-4025-B40D-996BBF035AF2}"/>
              </a:ext>
            </a:extLst>
          </p:cNvPr>
          <p:cNvSpPr>
            <a:spLocks noGrp="1"/>
          </p:cNvSpPr>
          <p:nvPr>
            <p:ph type="body" sz="half" idx="2"/>
          </p:nvPr>
        </p:nvSpPr>
        <p:spPr>
          <a:xfrm>
            <a:off x="1118937" y="2047373"/>
            <a:ext cx="3429000" cy="2364206"/>
          </a:xfrm>
        </p:spPr>
        <p:txBody>
          <a:bodyPr>
            <a:normAutofit fontScale="92500" lnSpcReduction="10000"/>
          </a:bodyPr>
          <a:lstStyle/>
          <a:p>
            <a:pPr marL="285750" lvl="0" indent="-285750">
              <a:buFont typeface="Wingdings" panose="05000000000000000000" pitchFamily="2" charset="2"/>
              <a:buChar char="v"/>
            </a:pPr>
            <a:r>
              <a:rPr lang="en-GB" dirty="0"/>
              <a:t>Sampling intensity differs among fleets, and certain fleets are unable to collect size‑frequency data.</a:t>
            </a:r>
          </a:p>
          <a:p>
            <a:pPr marL="285750" lvl="0" indent="-285750">
              <a:buFont typeface="Wingdings" panose="05000000000000000000" pitchFamily="2" charset="2"/>
              <a:buChar char="v"/>
            </a:pPr>
            <a:r>
              <a:rPr lang="en-GB" dirty="0"/>
              <a:t>Sampling is more comprehensive for targeted species compared to non‑targeted IOTC species</a:t>
            </a:r>
          </a:p>
          <a:p>
            <a:pPr marL="285750" lvl="0" indent="-285750">
              <a:buFont typeface="Wingdings" panose="05000000000000000000" pitchFamily="2" charset="2"/>
              <a:buChar char="v"/>
            </a:pPr>
            <a:r>
              <a:rPr lang="en-GB" dirty="0"/>
              <a:t>The reduced coverage observed in 2020 was a direct consequence of the disruptions caused by the COVID‑19 pandemic</a:t>
            </a:r>
            <a:endParaRPr dirty="0"/>
          </a:p>
        </p:txBody>
      </p:sp>
      <p:pic>
        <p:nvPicPr>
          <p:cNvPr id="3" name="Picture 1" descr="C:\github\reporting-data-fs\outputs\Overview%20of%20the%20availability%20of%20Purse%20fleet%20datasets_files/figure-pptx/fig-sfavio-1.png"/>
          <p:cNvPicPr>
            <a:picLocks noGrp="1" noChangeAspect="1"/>
          </p:cNvPicPr>
          <p:nvPr/>
        </p:nvPicPr>
        <p:blipFill>
          <a:blip r:embed="rId2"/>
          <a:stretch>
            <a:fillRect/>
          </a:stretch>
        </p:blipFill>
        <p:spPr bwMode="auto">
          <a:xfrm>
            <a:off x="4738437" y="1949116"/>
            <a:ext cx="6334626" cy="4223084"/>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12AF-4BED-490F-846F-5F4E2F8614BE}"/>
              </a:ext>
            </a:extLst>
          </p:cNvPr>
          <p:cNvSpPr>
            <a:spLocks noGrp="1"/>
          </p:cNvSpPr>
          <p:nvPr>
            <p:ph type="title"/>
          </p:nvPr>
        </p:nvSpPr>
        <p:spPr>
          <a:xfrm>
            <a:off x="850832" y="801273"/>
            <a:ext cx="10739124" cy="734469"/>
          </a:xfrm>
        </p:spPr>
        <p:txBody>
          <a:bodyPr>
            <a:normAutofit/>
          </a:bodyPr>
          <a:lstStyle/>
          <a:p>
            <a:pPr marL="0" lvl="0" indent="0">
              <a:buNone/>
            </a:pPr>
            <a:r>
              <a:rPr dirty="0"/>
              <a:t>Availability of geo-referenced size frequency - Shark species</a:t>
            </a:r>
          </a:p>
        </p:txBody>
      </p:sp>
      <p:sp>
        <p:nvSpPr>
          <p:cNvPr id="4" name="Text Placeholder 3">
            <a:extLst>
              <a:ext uri="{FF2B5EF4-FFF2-40B4-BE49-F238E27FC236}">
                <a16:creationId xmlns:a16="http://schemas.microsoft.com/office/drawing/2014/main" id="{E1D60738-AB0C-4025-B40D-996BBF035AF2}"/>
              </a:ext>
            </a:extLst>
          </p:cNvPr>
          <p:cNvSpPr>
            <a:spLocks noGrp="1"/>
          </p:cNvSpPr>
          <p:nvPr>
            <p:ph type="body" sz="half" idx="2"/>
          </p:nvPr>
        </p:nvSpPr>
        <p:spPr>
          <a:xfrm>
            <a:off x="375962" y="1946965"/>
            <a:ext cx="4340845" cy="3811588"/>
          </a:xfrm>
        </p:spPr>
        <p:txBody>
          <a:bodyPr/>
          <a:lstStyle/>
          <a:p>
            <a:pPr marL="285750" lvl="0" indent="-285750">
              <a:buFont typeface="Wingdings" panose="05000000000000000000" pitchFamily="2" charset="2"/>
              <a:buChar char="v"/>
            </a:pPr>
            <a:r>
              <a:rPr lang="en-GB" dirty="0"/>
              <a:t>Observers’ onboard vessels, collected size‑frequency data encompass certain shark species, notably the Silky shark, which is the most reported</a:t>
            </a:r>
            <a:endParaRPr dirty="0"/>
          </a:p>
        </p:txBody>
      </p:sp>
      <p:pic>
        <p:nvPicPr>
          <p:cNvPr id="3" name="Picture 1" descr="C:\github\reporting-data-fs\outputs\Overview%20of%20the%20availability%20of%20Purse%20fleet%20datasets_files/figure-pptx/fig-sfavsk-1.png"/>
          <p:cNvPicPr>
            <a:picLocks noGrp="1" noChangeAspect="1"/>
          </p:cNvPicPr>
          <p:nvPr/>
        </p:nvPicPr>
        <p:blipFill>
          <a:blip r:embed="rId2"/>
          <a:stretch>
            <a:fillRect/>
          </a:stretch>
        </p:blipFill>
        <p:spPr bwMode="auto">
          <a:xfrm>
            <a:off x="4712545" y="1533717"/>
            <a:ext cx="7420112" cy="497619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12AF-4BED-490F-846F-5F4E2F8614BE}"/>
              </a:ext>
            </a:extLst>
          </p:cNvPr>
          <p:cNvSpPr>
            <a:spLocks noGrp="1"/>
          </p:cNvSpPr>
          <p:nvPr>
            <p:ph type="title"/>
          </p:nvPr>
        </p:nvSpPr>
        <p:spPr>
          <a:xfrm>
            <a:off x="838200" y="724375"/>
            <a:ext cx="10957339" cy="821294"/>
          </a:xfrm>
        </p:spPr>
        <p:txBody>
          <a:bodyPr anchor="ctr">
            <a:normAutofit fontScale="90000"/>
          </a:bodyPr>
          <a:lstStyle/>
          <a:p>
            <a:pPr marL="0" lvl="0" indent="0">
              <a:buNone/>
            </a:pPr>
            <a:r>
              <a:rPr lang="en-GB" sz="3200" dirty="0"/>
              <a:t>Availability of geo-referenced size frequency - other Non-IOTC species</a:t>
            </a:r>
          </a:p>
        </p:txBody>
      </p:sp>
      <p:sp>
        <p:nvSpPr>
          <p:cNvPr id="4" name="Text Placeholder 3">
            <a:extLst>
              <a:ext uri="{FF2B5EF4-FFF2-40B4-BE49-F238E27FC236}">
                <a16:creationId xmlns:a16="http://schemas.microsoft.com/office/drawing/2014/main" id="{E1D60738-AB0C-4025-B40D-996BBF035AF2}"/>
              </a:ext>
            </a:extLst>
          </p:cNvPr>
          <p:cNvSpPr>
            <a:spLocks noGrp="1"/>
          </p:cNvSpPr>
          <p:nvPr>
            <p:ph sz="half" idx="1"/>
          </p:nvPr>
        </p:nvSpPr>
        <p:spPr>
          <a:xfrm>
            <a:off x="838200" y="1930983"/>
            <a:ext cx="3469902" cy="1081561"/>
          </a:xfrm>
        </p:spPr>
        <p:txBody>
          <a:bodyPr>
            <a:normAutofit/>
          </a:bodyPr>
          <a:lstStyle/>
          <a:p>
            <a:pPr marL="285750" lvl="0" indent="-285750">
              <a:buFont typeface="Wingdings" panose="05000000000000000000" pitchFamily="2" charset="2"/>
              <a:buChar char="q"/>
            </a:pPr>
            <a:r>
              <a:rPr sz="2000" dirty="0"/>
              <a:t>Other species are also sampling, including species of interest</a:t>
            </a:r>
          </a:p>
        </p:txBody>
      </p:sp>
      <p:pic>
        <p:nvPicPr>
          <p:cNvPr id="6" name="Picture 1" descr="C:\github\reporting-data-fs\outputs\Overview%20of%20the%20availability%20of%20Purse%20fleet%20datasets_files/figure-pptx/fig-sfavet-1.png">
            <a:extLst>
              <a:ext uri="{FF2B5EF4-FFF2-40B4-BE49-F238E27FC236}">
                <a16:creationId xmlns:a16="http://schemas.microsoft.com/office/drawing/2014/main" id="{829B8FC7-79C3-4E2C-CBB8-50694787F9CE}"/>
              </a:ext>
            </a:extLst>
          </p:cNvPr>
          <p:cNvPicPr>
            <a:picLocks noGrp="1" noChangeAspect="1"/>
          </p:cNvPicPr>
          <p:nvPr/>
        </p:nvPicPr>
        <p:blipFill>
          <a:blip r:embed="rId2"/>
          <a:stretch>
            <a:fillRect/>
          </a:stretch>
        </p:blipFill>
        <p:spPr bwMode="auto">
          <a:xfrm>
            <a:off x="4236834" y="1372881"/>
            <a:ext cx="6680303" cy="5003354"/>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a:xfrm>
            <a:off x="517940" y="880437"/>
            <a:ext cx="11167164" cy="843380"/>
          </a:xfrm>
        </p:spPr>
        <p:txBody>
          <a:bodyPr>
            <a:noAutofit/>
          </a:bodyPr>
          <a:lstStyle/>
          <a:p>
            <a:pPr marL="0" lvl="0" indent="0">
              <a:buNone/>
            </a:pPr>
            <a:r>
              <a:rPr sz="3200"/>
              <a:t>Reporting of Fishing activities on drifting Aggregated devices</a:t>
            </a:r>
          </a:p>
        </p:txBody>
      </p:sp>
      <p:sp>
        <p:nvSpPr>
          <p:cNvPr id="3" name="Content Placeholder 2">
            <a:extLst>
              <a:ext uri="{FF2B5EF4-FFF2-40B4-BE49-F238E27FC236}">
                <a16:creationId xmlns:a16="http://schemas.microsoft.com/office/drawing/2014/main" id="{465F4690-296D-4072-BFC0-ACAD2B7CED68}"/>
              </a:ext>
            </a:extLst>
          </p:cNvPr>
          <p:cNvSpPr>
            <a:spLocks noGrp="1"/>
          </p:cNvSpPr>
          <p:nvPr>
            <p:ph idx="1"/>
          </p:nvPr>
        </p:nvSpPr>
        <p:spPr/>
        <p:txBody>
          <a:bodyPr>
            <a:normAutofit/>
          </a:bodyPr>
          <a:lstStyle/>
          <a:p>
            <a:pPr lvl="0">
              <a:buFont typeface="Wingdings" panose="05000000000000000000" pitchFamily="2" charset="2"/>
              <a:buChar char="q"/>
            </a:pPr>
            <a:r>
              <a:rPr lang="en-GB" sz="2000" dirty="0"/>
              <a:t>Drifting Aggregated operational data: Provided by most fleets, but reporting requirements not fully met</a:t>
            </a:r>
          </a:p>
          <a:p>
            <a:pPr lvl="0">
              <a:buFont typeface="Wingdings" panose="05000000000000000000" pitchFamily="2" charset="2"/>
              <a:buChar char="q"/>
            </a:pPr>
            <a:r>
              <a:rPr lang="en-GB" sz="2000" dirty="0"/>
              <a:t>Buoy Data: thoroughly collected across fleets</a:t>
            </a:r>
            <a:endParaRPr sz="2000" dirty="0"/>
          </a:p>
        </p:txBody>
      </p:sp>
      <p:graphicFrame>
        <p:nvGraphicFramePr>
          <p:cNvPr id="9051501" name="Table 9051500"/>
          <p:cNvGraphicFramePr>
            <a:graphicFrameLocks noGrp="1"/>
          </p:cNvGraphicFramePr>
          <p:nvPr>
            <p:extLst>
              <p:ext uri="{D42A27DB-BD31-4B8C-83A1-F6EECF244321}">
                <p14:modId xmlns:p14="http://schemas.microsoft.com/office/powerpoint/2010/main" val="1920314414"/>
              </p:ext>
            </p:extLst>
          </p:nvPr>
        </p:nvGraphicFramePr>
        <p:xfrm>
          <a:off x="6160169" y="2414816"/>
          <a:ext cx="4325560" cy="3762147"/>
        </p:xfrm>
        <a:graphic>
          <a:graphicData uri="http://schemas.openxmlformats.org/drawingml/2006/table">
            <a:tbl>
              <a:tblPr/>
              <a:tblGrid>
                <a:gridCol w="839591">
                  <a:extLst>
                    <a:ext uri="{9D8B030D-6E8A-4147-A177-3AD203B41FA5}">
                      <a16:colId xmlns:a16="http://schemas.microsoft.com/office/drawing/2014/main" val="20000"/>
                    </a:ext>
                  </a:extLst>
                </a:gridCol>
                <a:gridCol w="1044415">
                  <a:extLst>
                    <a:ext uri="{9D8B030D-6E8A-4147-A177-3AD203B41FA5}">
                      <a16:colId xmlns:a16="http://schemas.microsoft.com/office/drawing/2014/main" val="20001"/>
                    </a:ext>
                  </a:extLst>
                </a:gridCol>
                <a:gridCol w="1220777">
                  <a:extLst>
                    <a:ext uri="{9D8B030D-6E8A-4147-A177-3AD203B41FA5}">
                      <a16:colId xmlns:a16="http://schemas.microsoft.com/office/drawing/2014/main" val="20002"/>
                    </a:ext>
                  </a:extLst>
                </a:gridCol>
                <a:gridCol w="1220777">
                  <a:extLst>
                    <a:ext uri="{9D8B030D-6E8A-4147-A177-3AD203B41FA5}">
                      <a16:colId xmlns:a16="http://schemas.microsoft.com/office/drawing/2014/main" val="20003"/>
                    </a:ext>
                  </a:extLst>
                </a:gridCol>
              </a:tblGrid>
              <a:tr h="354783">
                <a:tc>
                  <a:txBody>
                    <a:bodyPr/>
                    <a:lstStyle/>
                    <a:p>
                      <a:pPr marL="63500" marR="63500" algn="ct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CPC code</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Fleet</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3DA</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tc>
                  <a:txBody>
                    <a:bodyPr/>
                    <a:lstStyle/>
                    <a:p>
                      <a:pPr marL="63500" marR="63500" algn="ct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3BU</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25400" cap="flat" cmpd="sng" algn="ctr">
                      <a:solidFill>
                        <a:srgbClr val="000000">
                          <a:alpha val="100000"/>
                        </a:srgbClr>
                      </a:solidFill>
                      <a:prstDash val="solid"/>
                    </a:lnT>
                    <a:lnB w="25400" cap="flat" cmpd="sng" algn="ctr">
                      <a:solidFill>
                        <a:srgbClr val="000000">
                          <a:alpha val="100000"/>
                        </a:srgbClr>
                      </a:solidFill>
                      <a:prstDash val="solid"/>
                    </a:lnB>
                    <a:solidFill>
                      <a:srgbClr val="BEBEBE">
                        <a:alpha val="100000"/>
                      </a:srgbClr>
                    </a:solidFill>
                  </a:tcPr>
                </a:tc>
                <a:extLst>
                  <a:ext uri="{0D108BD9-81ED-4DB2-BD59-A6C34878D82A}">
                    <a16:rowId xmlns:a16="http://schemas.microsoft.com/office/drawing/2014/main" val="10000"/>
                  </a:ext>
                </a:extLst>
              </a:tr>
              <a:tr h="378410">
                <a:tc rowSpan="3">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EU</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EU,France</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A3C068">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25400" cap="flat" cmpd="sng" algn="ctr">
                      <a:solidFill>
                        <a:srgbClr val="000000"/>
                      </a:solidFill>
                      <a:prstDash val="solid"/>
                      <a:round/>
                      <a:headEnd type="none" w="med" len="med"/>
                      <a:tailEnd type="none" w="med" len="me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1"/>
                  </a:ext>
                </a:extLst>
              </a:tr>
              <a:tr h="378410">
                <a:tc vMerge="1">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EU</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dirty="0" err="1">
                          <a:solidFill>
                            <a:srgbClr val="000000">
                              <a:alpha val="100000"/>
                            </a:srgbClr>
                          </a:solidFill>
                          <a:latin typeface="Arial"/>
                          <a:cs typeface="Arial"/>
                          <a:sym typeface="Arial"/>
                        </a:rPr>
                        <a:t>EU,Italy</a:t>
                      </a:r>
                      <a:endParaRPr sz="1000" b="0" i="0" u="none" strike="noStrike" cap="none" dirty="0">
                        <a:solidFill>
                          <a:srgbClr val="000000">
                            <a:alpha val="100000"/>
                          </a:srgbClr>
                        </a:solidFill>
                        <a:latin typeface="Arial"/>
                        <a:cs typeface="Arial"/>
                        <a:sym typeface="Arial"/>
                      </a:endParaRP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2"/>
                  </a:ext>
                </a:extLst>
              </a:tr>
              <a:tr h="378472">
                <a:tc vMerge="1">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EU</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EU,Spain</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3"/>
                  </a:ext>
                </a:extLst>
              </a:tr>
              <a:tr h="37841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OMN</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Oman</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dirty="0">
                          <a:solidFill>
                            <a:srgbClr val="000000">
                              <a:alpha val="100000"/>
                            </a:srgbClr>
                          </a:solidFill>
                          <a:latin typeface="Arial"/>
                          <a:cs typeface="Arial"/>
                          <a:sym typeface="Arial"/>
                        </a:rPr>
                        <a:t>Partially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D7E4BD">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4"/>
                  </a:ext>
                </a:extLst>
              </a:tr>
              <a:tr h="378472">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KOR</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Rep. of Korea</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Partially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D7E4BD">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5"/>
                  </a:ext>
                </a:extLst>
              </a:tr>
              <a:tr h="37841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MUS</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Mauritius</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6"/>
                  </a:ext>
                </a:extLst>
              </a:tr>
              <a:tr h="37996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SYC</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Seychelles</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7"/>
                  </a:ext>
                </a:extLst>
              </a:tr>
              <a:tr h="37841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TZA</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Tanzania</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Partially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D7E4BD">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Fully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12700" cap="flat" cmpd="sng" algn="ctr">
                      <a:solidFill>
                        <a:srgbClr val="666666">
                          <a:alpha val="100000"/>
                        </a:srgbClr>
                      </a:solidFill>
                      <a:prstDash val="solid"/>
                    </a:lnB>
                    <a:solidFill>
                      <a:srgbClr val="A3C068">
                        <a:alpha val="100000"/>
                      </a:srgbClr>
                    </a:solidFill>
                  </a:tcPr>
                </a:tc>
                <a:extLst>
                  <a:ext uri="{0D108BD9-81ED-4DB2-BD59-A6C34878D82A}">
                    <a16:rowId xmlns:a16="http://schemas.microsoft.com/office/drawing/2014/main" val="10008"/>
                  </a:ext>
                </a:extLst>
              </a:tr>
              <a:tr h="37841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KEN</a:t>
                      </a:r>
                    </a:p>
                  </a:txBody>
                  <a:tcPr marL="0" marR="0" marT="63500" marB="63500" anchor="ctr">
                    <a:lnL w="25400" cap="flat" cmpd="sng" algn="ctr">
                      <a:solidFill>
                        <a:srgbClr val="000000">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Kenya</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FFFFFF">
                        <a:alpha val="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Partially reported</a:t>
                      </a:r>
                    </a:p>
                  </a:txBody>
                  <a:tcPr marL="0" marR="0" marT="63500" marB="63500" anchor="ctr">
                    <a:lnL w="12700" cap="flat" cmpd="sng" algn="ctr">
                      <a:solidFill>
                        <a:srgbClr val="666666">
                          <a:alpha val="100000"/>
                        </a:srgbClr>
                      </a:solidFill>
                      <a:prstDash val="solid"/>
                    </a:lnL>
                    <a:lnR w="12700" cap="flat" cmpd="sng" algn="ctr">
                      <a:solidFill>
                        <a:srgbClr val="666666">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D7E4BD">
                        <a:alpha val="100000"/>
                      </a:srgbClr>
                    </a:solidFill>
                  </a:tcPr>
                </a:tc>
                <a:tc>
                  <a:txBody>
                    <a:bodyPr/>
                    <a:lstStyle/>
                    <a:p>
                      <a:pPr marL="63500" marR="63500" algn="l">
                        <a:lnSpc>
                          <a:spcPct val="100000"/>
                        </a:lnSpc>
                        <a:spcBef>
                          <a:spcPts val="500"/>
                        </a:spcBef>
                        <a:spcAft>
                          <a:spcPts val="500"/>
                        </a:spcAft>
                        <a:buNone/>
                      </a:pPr>
                      <a:r>
                        <a:rPr sz="1000" b="0" i="0" u="none" strike="noStrike" cap="none" dirty="0">
                          <a:solidFill>
                            <a:srgbClr val="000000">
                              <a:alpha val="100000"/>
                            </a:srgbClr>
                          </a:solidFill>
                          <a:latin typeface="Arial"/>
                          <a:cs typeface="Arial"/>
                          <a:sym typeface="Arial"/>
                        </a:rPr>
                        <a:t>Partially reported</a:t>
                      </a:r>
                    </a:p>
                  </a:txBody>
                  <a:tcPr marL="0" marR="0" marT="63500" marB="63500" anchor="ctr">
                    <a:lnL w="12700" cap="flat" cmpd="sng" algn="ctr">
                      <a:solidFill>
                        <a:srgbClr val="666666">
                          <a:alpha val="100000"/>
                        </a:srgbClr>
                      </a:solidFill>
                      <a:prstDash val="solid"/>
                    </a:lnL>
                    <a:lnR w="25400" cap="flat" cmpd="sng" algn="ctr">
                      <a:solidFill>
                        <a:srgbClr val="000000">
                          <a:alpha val="100000"/>
                        </a:srgbClr>
                      </a:solidFill>
                      <a:prstDash val="solid"/>
                    </a:lnR>
                    <a:lnT w="12700" cap="flat" cmpd="sng" algn="ctr">
                      <a:solidFill>
                        <a:srgbClr val="666666">
                          <a:alpha val="100000"/>
                        </a:srgbClr>
                      </a:solidFill>
                      <a:prstDash val="solid"/>
                    </a:lnT>
                    <a:lnB w="25400" cap="flat" cmpd="sng" algn="ctr">
                      <a:solidFill>
                        <a:srgbClr val="000000">
                          <a:alpha val="100000"/>
                        </a:srgbClr>
                      </a:solidFill>
                      <a:prstDash val="solid"/>
                    </a:lnB>
                    <a:solidFill>
                      <a:srgbClr val="D7E4BD">
                        <a:alpha val="100000"/>
                      </a:srgbClr>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1396-D9C7-43E4-B873-1A76861A91D2}"/>
              </a:ext>
            </a:extLst>
          </p:cNvPr>
          <p:cNvSpPr>
            <a:spLocks noGrp="1"/>
          </p:cNvSpPr>
          <p:nvPr>
            <p:ph type="title"/>
          </p:nvPr>
        </p:nvSpPr>
        <p:spPr>
          <a:xfrm>
            <a:off x="600075" y="869394"/>
            <a:ext cx="11239500" cy="840344"/>
          </a:xfrm>
        </p:spPr>
        <p:txBody>
          <a:bodyPr anchor="ctr">
            <a:normAutofit/>
          </a:bodyPr>
          <a:lstStyle/>
          <a:p>
            <a:r>
              <a:rPr dirty="0"/>
              <a:t>Availability of discarded catch </a:t>
            </a:r>
            <a:r>
              <a:rPr lang="en-US"/>
              <a:t>by fleet</a:t>
            </a:r>
            <a:endParaRPr/>
          </a:p>
        </p:txBody>
      </p:sp>
      <p:pic>
        <p:nvPicPr>
          <p:cNvPr id="8" name="Picture 7">
            <a:extLst>
              <a:ext uri="{FF2B5EF4-FFF2-40B4-BE49-F238E27FC236}">
                <a16:creationId xmlns:a16="http://schemas.microsoft.com/office/drawing/2014/main" id="{44647951-2A4B-F230-D54F-9698694A070C}"/>
              </a:ext>
            </a:extLst>
          </p:cNvPr>
          <p:cNvPicPr>
            <a:picLocks noChangeAspect="1"/>
          </p:cNvPicPr>
          <p:nvPr/>
        </p:nvPicPr>
        <p:blipFill>
          <a:blip r:embed="rId2"/>
          <a:srcRect r="5036" b="3"/>
          <a:stretch>
            <a:fillRect/>
          </a:stretch>
        </p:blipFill>
        <p:spPr>
          <a:xfrm>
            <a:off x="606972" y="1541844"/>
            <a:ext cx="5573110" cy="4680115"/>
          </a:xfrm>
          <a:prstGeom prst="rect">
            <a:avLst/>
          </a:prstGeom>
          <a:noFill/>
        </p:spPr>
      </p:pic>
      <p:sp>
        <p:nvSpPr>
          <p:cNvPr id="7" name="Content Placeholder 6">
            <a:extLst>
              <a:ext uri="{FF2B5EF4-FFF2-40B4-BE49-F238E27FC236}">
                <a16:creationId xmlns:a16="http://schemas.microsoft.com/office/drawing/2014/main" id="{5484631E-333A-1B06-A86D-268EA1A9A889}"/>
              </a:ext>
            </a:extLst>
          </p:cNvPr>
          <p:cNvSpPr>
            <a:spLocks noGrp="1"/>
          </p:cNvSpPr>
          <p:nvPr>
            <p:ph sz="half" idx="2"/>
          </p:nvPr>
        </p:nvSpPr>
        <p:spPr>
          <a:xfrm>
            <a:off x="6655676" y="2140936"/>
            <a:ext cx="5181600" cy="3145768"/>
          </a:xfrm>
        </p:spPr>
        <p:txBody>
          <a:bodyPr>
            <a:normAutofit/>
          </a:bodyPr>
          <a:lstStyle/>
          <a:p>
            <a:pPr marL="285750" indent="-285750">
              <a:buFont typeface="Wingdings" panose="05000000000000000000" pitchFamily="2" charset="2"/>
              <a:buChar char="q"/>
            </a:pPr>
            <a:r>
              <a:rPr lang="en-GB" sz="2000" dirty="0"/>
              <a:t>Discarded Catches: Reported across fleets, species vary</a:t>
            </a:r>
          </a:p>
          <a:p>
            <a:pPr marL="285750" indent="-285750">
              <a:buFont typeface="Wingdings" panose="05000000000000000000" pitchFamily="2" charset="2"/>
              <a:buChar char="q"/>
            </a:pPr>
            <a:r>
              <a:rPr lang="en-GB" sz="2000" dirty="0"/>
              <a:t>Reporting Quality: Level of detail inconsistent</a:t>
            </a:r>
          </a:p>
          <a:p>
            <a:pPr marL="285750" indent="-285750">
              <a:buFont typeface="Wingdings" panose="05000000000000000000" pitchFamily="2" charset="2"/>
              <a:buChar char="q"/>
            </a:pPr>
            <a:r>
              <a:rPr lang="en-GB" sz="2000" dirty="0"/>
              <a:t>Data Format: Often reported in numbers, not raised Some round‑weight data raised to total catch</a:t>
            </a:r>
          </a:p>
          <a:p>
            <a:endParaRPr lang="en-GB" sz="2000" dirty="0"/>
          </a:p>
        </p:txBody>
      </p:sp>
    </p:spTree>
  </p:cSld>
  <p:clrMapOvr>
    <a:masterClrMapping/>
  </p:clrMapOvr>
</p:sld>
</file>

<file path=ppt/theme/theme1.xml><?xml version="1.0" encoding="utf-8"?>
<a:theme xmlns:a="http://schemas.openxmlformats.org/drawingml/2006/main" name="Office Theme">
  <a:themeElements>
    <a:clrScheme name="IOTC">
      <a:dk1>
        <a:srgbClr val="233F70"/>
      </a:dk1>
      <a:lt1>
        <a:sysClr val="window" lastClr="FFFFFF"/>
      </a:lt1>
      <a:dk2>
        <a:srgbClr val="7093D2"/>
      </a:dk2>
      <a:lt2>
        <a:srgbClr val="D9E2F3"/>
      </a:lt2>
      <a:accent1>
        <a:srgbClr val="9FB7E1"/>
      </a:accent1>
      <a:accent2>
        <a:srgbClr val="ED7D31"/>
      </a:accent2>
      <a:accent3>
        <a:srgbClr val="A5A5A5"/>
      </a:accent3>
      <a:accent4>
        <a:srgbClr val="FFC000"/>
      </a:accent4>
      <a:accent5>
        <a:srgbClr val="5B9BD5"/>
      </a:accent5>
      <a:accent6>
        <a:srgbClr val="70AD47"/>
      </a:accent6>
      <a:hlink>
        <a:srgbClr val="0563C1"/>
      </a:hlink>
      <a:folHlink>
        <a:srgbClr val="02316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9742164-54D7-47CD-99A5-305207C43ED6}" vid="{4FAFE45E-DE7F-4B2B-90B4-8BFBEBFDA63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edcd05b-a796-47e2-b44c-cb839f65289d">
      <Terms xmlns="http://schemas.microsoft.com/office/infopath/2007/PartnerControls"/>
    </lcf76f155ced4ddcb4097134ff3c332f>
    <TaxCatchAll xmlns="1eff168a-76a0-4a78-9a90-c63606167bc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6E2517818884438C75212E1AC562D2" ma:contentTypeVersion="12" ma:contentTypeDescription="Create a new document." ma:contentTypeScope="" ma:versionID="a0b4dee2e9972ccfaa688bd738458a8e">
  <xsd:schema xmlns:xsd="http://www.w3.org/2001/XMLSchema" xmlns:xs="http://www.w3.org/2001/XMLSchema" xmlns:p="http://schemas.microsoft.com/office/2006/metadata/properties" xmlns:ns2="9edcd05b-a796-47e2-b44c-cb839f65289d" xmlns:ns3="1eff168a-76a0-4a78-9a90-c63606167bca" targetNamespace="http://schemas.microsoft.com/office/2006/metadata/properties" ma:root="true" ma:fieldsID="ebef0a4e5f177426aa7f791b070068f0" ns2:_="" ns3:_="">
    <xsd:import namespace="9edcd05b-a796-47e2-b44c-cb839f65289d"/>
    <xsd:import namespace="1eff168a-76a0-4a78-9a90-c63606167b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dcd05b-a796-47e2-b44c-cb839f652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ff168a-76a0-4a78-9a90-c63606167bc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39a1541-3178-4ff4-b9b2-fe39e5c5e01c}" ma:internalName="TaxCatchAll" ma:showField="CatchAllData" ma:web="1eff168a-76a0-4a78-9a90-c63606167b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EE35E8-1806-4E7B-8EFD-1823D39FC5D5}">
  <ds:schemaRefs>
    <ds:schemaRef ds:uri="http://schemas.microsoft.com/office/2006/metadata/properties"/>
    <ds:schemaRef ds:uri="http://schemas.microsoft.com/office/infopath/2007/PartnerControls"/>
    <ds:schemaRef ds:uri="9edcd05b-a796-47e2-b44c-cb839f65289d"/>
    <ds:schemaRef ds:uri="1eff168a-76a0-4a78-9a90-c63606167bca"/>
  </ds:schemaRefs>
</ds:datastoreItem>
</file>

<file path=customXml/itemProps2.xml><?xml version="1.0" encoding="utf-8"?>
<ds:datastoreItem xmlns:ds="http://schemas.openxmlformats.org/officeDocument/2006/customXml" ds:itemID="{38E667D9-F989-4613-9770-3AF55765A890}">
  <ds:schemaRefs>
    <ds:schemaRef ds:uri="http://schemas.microsoft.com/sharepoint/v3/contenttype/forms"/>
  </ds:schemaRefs>
</ds:datastoreItem>
</file>

<file path=customXml/itemProps3.xml><?xml version="1.0" encoding="utf-8"?>
<ds:datastoreItem xmlns:ds="http://schemas.openxmlformats.org/officeDocument/2006/customXml" ds:itemID="{431F11CA-26CA-4D1F-A320-B748D24B05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dcd05b-a796-47e2-b44c-cb839f65289d"/>
    <ds:schemaRef ds:uri="1eff168a-76a0-4a78-9a90-c63606167b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51</TotalTime>
  <Words>771</Words>
  <Application>Microsoft Office PowerPoint</Application>
  <PresentationFormat>Widescreen</PresentationFormat>
  <Paragraphs>127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 Theme</vt:lpstr>
      <vt:lpstr>Overview of the availability of Purse seine fisheries Datasets</vt:lpstr>
      <vt:lpstr>Purse seine fisheries of the IOTC regions</vt:lpstr>
      <vt:lpstr>Purse seine fleets</vt:lpstr>
      <vt:lpstr>Reporting status</vt:lpstr>
      <vt:lpstr>Overview of Purse seine catch by species</vt:lpstr>
      <vt:lpstr>Overview of number of active Purse seine and supply vessels</vt:lpstr>
      <vt:lpstr>Geo-referenced catch and effort distribution</vt:lpstr>
      <vt:lpstr>Availability of geo-referenced size frequency - IOTC species</vt:lpstr>
      <vt:lpstr>Availability of geo-referenced size frequency - Shark species</vt:lpstr>
      <vt:lpstr>Availability of geo-referenced size frequency - other Non-IOTC species</vt:lpstr>
      <vt:lpstr>Reporting of Fishing activities on drifting Aggregated devices</vt:lpstr>
      <vt:lpstr>Availability of discarded catch by fleet</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emplate/>
  <TotalTime>2</TotalTime>
  <Words>0</Words>
  <Application>Microsoft Office PowerPoint</Application>
  <PresentationFormat>Widescreen</PresentationFormat>
  <Paragraphs>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availability of Purse seine fisheries Datasets</dc:title>
  <dc:creator/>
  <cp:keywords/>
  <cp:lastModifiedBy>FernandezDiaz, Cynthia (NFITD)</cp:lastModifiedBy>
  <cp:revision>42</cp:revision>
  <dcterms:created xsi:type="dcterms:W3CDTF">2026-03-14T11:35:29Z</dcterms:created>
  <dcterms:modified xsi:type="dcterms:W3CDTF">2026-03-16T07:09:32Z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ditor">
    <vt:lpwstr>visual</vt:lpwstr>
  </property>
  <property fmtid="{D5CDD505-2E9C-101B-9397-08002B2CF9AE}" pid="3" name="format">
    <vt:lpwstr>pptx</vt:lpwstr>
  </property>
  <property fmtid="{D5CDD505-2E9C-101B-9397-08002B2CF9AE}" pid="4" name="reference-doc">
    <vt:lpwstr>../templates/ppt_template.potx</vt:lpwstr>
  </property>
  <property fmtid="{D5CDD505-2E9C-101B-9397-08002B2CF9AE}" pid="5" name="ContentTypeId">
    <vt:lpwstr>0x010100EB6E2517818884438C75212E1AC562D2</vt:lpwstr>
  </property>
  <property fmtid="{D5CDD505-2E9C-101B-9397-08002B2CF9AE}" pid="6" name="MediaServiceImageTags">
    <vt:lpwstr/>
  </property>
</Properties>
</file>